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80" r:id="rId4"/>
    <p:sldMasterId id="2147483693" r:id="rId5"/>
    <p:sldMasterId id="2147483705" r:id="rId6"/>
    <p:sldMasterId id="2147483660" r:id="rId7"/>
  </p:sldMasterIdLst>
  <p:notesMasterIdLst>
    <p:notesMasterId r:id="rId35"/>
  </p:notesMasterIdLst>
  <p:handoutMasterIdLst>
    <p:handoutMasterId r:id="rId36"/>
  </p:handoutMasterIdLst>
  <p:sldIdLst>
    <p:sldId id="287" r:id="rId8"/>
    <p:sldId id="2128" r:id="rId9"/>
    <p:sldId id="2121" r:id="rId10"/>
    <p:sldId id="2124" r:id="rId11"/>
    <p:sldId id="2122" r:id="rId12"/>
    <p:sldId id="1974" r:id="rId13"/>
    <p:sldId id="2126" r:id="rId14"/>
    <p:sldId id="1985" r:id="rId15"/>
    <p:sldId id="2125" r:id="rId16"/>
    <p:sldId id="1989" r:id="rId17"/>
    <p:sldId id="2003" r:id="rId18"/>
    <p:sldId id="1992" r:id="rId19"/>
    <p:sldId id="2001" r:id="rId20"/>
    <p:sldId id="1996" r:id="rId21"/>
    <p:sldId id="1997" r:id="rId22"/>
    <p:sldId id="1998" r:id="rId23"/>
    <p:sldId id="1993" r:id="rId24"/>
    <p:sldId id="1999" r:id="rId25"/>
    <p:sldId id="1994" r:id="rId26"/>
    <p:sldId id="2002" r:id="rId27"/>
    <p:sldId id="1987" r:id="rId28"/>
    <p:sldId id="1988" r:id="rId29"/>
    <p:sldId id="1995" r:id="rId30"/>
    <p:sldId id="2123" r:id="rId31"/>
    <p:sldId id="1990" r:id="rId32"/>
    <p:sldId id="1991" r:id="rId33"/>
    <p:sldId id="1972" r:id="rId34"/>
  </p:sldIdLst>
  <p:sldSz cx="9144000" cy="5143500" type="screen16x9"/>
  <p:notesSz cx="6797675" cy="9926638"/>
  <p:embeddedFontLst>
    <p:embeddedFont>
      <p:font typeface="Meta Head IGM Cond Black" panose="02000A06040000020004" pitchFamily="2" charset="0"/>
      <p:bold r:id="rId37"/>
    </p:embeddedFont>
    <p:embeddedFont>
      <p:font typeface="Meta Head IGM Cond Light" panose="02000506030000020004" pitchFamily="2" charset="0"/>
      <p:regular r:id="rId38"/>
    </p:embeddedFont>
    <p:embeddedFont>
      <p:font typeface="Meta IGM" panose="02000503040000020004" pitchFamily="2" charset="0"/>
      <p:regular r:id="rId39"/>
      <p:bold r:id="rId40"/>
      <p:italic r:id="rId41"/>
      <p:boldItalic r:id="rId42"/>
    </p:embeddedFont>
  </p:embeddedFontLst>
  <p:defaultTex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768946-68FD-A8DF-E08B-1106C8B740F8}" name="Schwope, Robert" initials="RS" userId="S::Robert.Schwope@igmetall.de::1d7aa175-3589-4fbd-a73c-15834b49cf6d" providerId="AD"/>
  <p188:author id="{CB8ED16B-BEAE-92F8-55CB-0FA37BD7E868}" name="Boehning, Nancy" initials="NB" userId="S::Nancy.Boehning@igmetall.de::6e28f144-6d66-4ebd-9607-1b0316081cc4" providerId="AD"/>
  <p188:author id="{A482DB92-A8A5-71DB-7FE5-E50EF4693405}" name="Kampf, Janett" initials="JK" userId="S::Janett.Kampf@igmetall.de::0775f57a-8b73-4884-8070-1dfd83cf519c" providerId="AD"/>
  <p188:author id="{AA6081F8-A4E4-D064-65B4-A163C9A17747}" name="Priebe, Ricarda" initials="RP" userId="S::Ricarda.Priebe@igmetall.de::0fe9013d-cb30-49eb-bf2c-7e2b6d40279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C3C3B"/>
    <a:srgbClr val="E305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Helle Formatvorlage 2 - Akz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38B1855-1B75-4FBE-930C-398BA8C253C6}" styleName="Designformatvorlage 2 - Akz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Designformatvorlage 2 - Akz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Designformatvorlage 1 - Akz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AF606853-7671-496A-8E4F-DF71F8EC918B}" styleName="Dunkle Formatvorlage 1 - Akz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unkle Formatvorlage 2 - Akzent 3/Akz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ittlere Formatvorlage 4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ittlere Formatvorlage 4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Mittlere Formatvorlage 4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1849" autoAdjust="0"/>
  </p:normalViewPr>
  <p:slideViewPr>
    <p:cSldViewPr snapToGrid="0" snapToObjects="1" showGuides="1">
      <p:cViewPr varScale="1">
        <p:scale>
          <a:sx n="134" d="100"/>
          <a:sy n="134" d="100"/>
        </p:scale>
        <p:origin x="984" y="96"/>
      </p:cViewPr>
      <p:guideLst>
        <p:guide orient="horz" pos="1620"/>
        <p:guide pos="2880"/>
      </p:guideLst>
    </p:cSldViewPr>
  </p:slideViewPr>
  <p:notesTextViewPr>
    <p:cViewPr>
      <p:scale>
        <a:sx n="1" d="1"/>
        <a:sy n="1" d="1"/>
      </p:scale>
      <p:origin x="0" y="0"/>
    </p:cViewPr>
  </p:notesTextViewPr>
  <p:notesViewPr>
    <p:cSldViewPr snapToGrid="0" snapToObjects="1">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3.fntdata"/><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font" Target="fonts/font6.fntdata"/><Relationship Id="rId47"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43"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font" Target="fonts/font2.fntdata"/><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E68492C6-ED8A-564E-B3D1-6FC36A6D94CE}"/>
              </a:ext>
            </a:extLst>
          </p:cNvPr>
          <p:cNvSpPr>
            <a:spLocks noGrp="1"/>
          </p:cNvSpPr>
          <p:nvPr>
            <p:ph type="hdr" sz="quarter"/>
          </p:nvPr>
        </p:nvSpPr>
        <p:spPr>
          <a:xfrm>
            <a:off x="1" y="0"/>
            <a:ext cx="2945659" cy="498056"/>
          </a:xfrm>
          <a:prstGeom prst="rect">
            <a:avLst/>
          </a:prstGeom>
        </p:spPr>
        <p:txBody>
          <a:bodyPr vert="horz" lIns="180000" tIns="180000" rIns="180000" bIns="180000" rtlCol="0"/>
          <a:lstStyle>
            <a:lvl1pPr algn="l">
              <a:defRPr sz="1200"/>
            </a:lvl1pPr>
          </a:lstStyle>
          <a:p>
            <a:endParaRPr lang="de-DE" sz="1000" dirty="0">
              <a:latin typeface="Meta IGM" panose="02000503040000020004" pitchFamily="2" charset="0"/>
            </a:endParaRPr>
          </a:p>
        </p:txBody>
      </p:sp>
      <p:sp>
        <p:nvSpPr>
          <p:cNvPr id="3" name="Datumsplatzhalter 2">
            <a:extLst>
              <a:ext uri="{FF2B5EF4-FFF2-40B4-BE49-F238E27FC236}">
                <a16:creationId xmlns:a16="http://schemas.microsoft.com/office/drawing/2014/main" id="{8DC568E1-C914-E044-B5DC-41DA91055CA8}"/>
              </a:ext>
            </a:extLst>
          </p:cNvPr>
          <p:cNvSpPr>
            <a:spLocks noGrp="1"/>
          </p:cNvSpPr>
          <p:nvPr>
            <p:ph type="dt" sz="quarter" idx="1"/>
          </p:nvPr>
        </p:nvSpPr>
        <p:spPr>
          <a:xfrm>
            <a:off x="3850444" y="0"/>
            <a:ext cx="2945659" cy="498056"/>
          </a:xfrm>
          <a:prstGeom prst="rect">
            <a:avLst/>
          </a:prstGeom>
        </p:spPr>
        <p:txBody>
          <a:bodyPr vert="horz" lIns="180000" tIns="180000" rIns="180000" bIns="180000" rtlCol="0"/>
          <a:lstStyle>
            <a:lvl1pPr algn="r">
              <a:defRPr sz="1200"/>
            </a:lvl1pPr>
          </a:lstStyle>
          <a:p>
            <a:fld id="{D893A924-A15F-FB45-9450-A978DD7F2A70}" type="datetimeFigureOut">
              <a:rPr lang="de-DE" sz="1000" smtClean="0">
                <a:latin typeface="Meta IGM" panose="02000503040000020004" pitchFamily="2" charset="0"/>
              </a:rPr>
              <a:t>28.01.2025</a:t>
            </a:fld>
            <a:endParaRPr lang="de-DE" sz="1000" dirty="0">
              <a:latin typeface="Meta IGM" panose="02000503040000020004" pitchFamily="2" charset="0"/>
            </a:endParaRPr>
          </a:p>
        </p:txBody>
      </p:sp>
      <p:sp>
        <p:nvSpPr>
          <p:cNvPr id="4" name="Fußzeilenplatzhalter 3">
            <a:extLst>
              <a:ext uri="{FF2B5EF4-FFF2-40B4-BE49-F238E27FC236}">
                <a16:creationId xmlns:a16="http://schemas.microsoft.com/office/drawing/2014/main" id="{3951DF70-631C-BE4E-95FD-56CEFF6C4B0E}"/>
              </a:ext>
            </a:extLst>
          </p:cNvPr>
          <p:cNvSpPr>
            <a:spLocks noGrp="1"/>
          </p:cNvSpPr>
          <p:nvPr>
            <p:ph type="ftr" sz="quarter" idx="2"/>
          </p:nvPr>
        </p:nvSpPr>
        <p:spPr>
          <a:xfrm>
            <a:off x="1" y="9428586"/>
            <a:ext cx="2945659" cy="498055"/>
          </a:xfrm>
          <a:prstGeom prst="rect">
            <a:avLst/>
          </a:prstGeom>
        </p:spPr>
        <p:txBody>
          <a:bodyPr vert="horz" lIns="180000" tIns="180000" rIns="180000" bIns="180000" rtlCol="0" anchor="b"/>
          <a:lstStyle>
            <a:lvl1pPr algn="l">
              <a:defRPr sz="1200"/>
            </a:lvl1pPr>
          </a:lstStyle>
          <a:p>
            <a:endParaRPr lang="de-DE" sz="1000">
              <a:latin typeface="Meta IGM" panose="02000503040000020004" pitchFamily="2" charset="0"/>
            </a:endParaRPr>
          </a:p>
        </p:txBody>
      </p:sp>
      <p:sp>
        <p:nvSpPr>
          <p:cNvPr id="5" name="Foliennummernplatzhalter 4">
            <a:extLst>
              <a:ext uri="{FF2B5EF4-FFF2-40B4-BE49-F238E27FC236}">
                <a16:creationId xmlns:a16="http://schemas.microsoft.com/office/drawing/2014/main" id="{F1822CB3-F0D6-5A45-9129-191C5695EAB4}"/>
              </a:ext>
            </a:extLst>
          </p:cNvPr>
          <p:cNvSpPr>
            <a:spLocks noGrp="1"/>
          </p:cNvSpPr>
          <p:nvPr>
            <p:ph type="sldNum" sz="quarter" idx="3"/>
          </p:nvPr>
        </p:nvSpPr>
        <p:spPr>
          <a:xfrm>
            <a:off x="3850444" y="9428586"/>
            <a:ext cx="2945659" cy="498055"/>
          </a:xfrm>
          <a:prstGeom prst="rect">
            <a:avLst/>
          </a:prstGeom>
        </p:spPr>
        <p:txBody>
          <a:bodyPr vert="horz" lIns="180000" tIns="180000" rIns="180000" bIns="180000" rtlCol="0" anchor="b"/>
          <a:lstStyle>
            <a:lvl1pPr algn="r">
              <a:defRPr sz="1200"/>
            </a:lvl1pPr>
          </a:lstStyle>
          <a:p>
            <a:fld id="{53B84A8F-D800-3D49-A16E-28CD7380C913}" type="slidenum">
              <a:rPr lang="de-DE" sz="1000" smtClean="0">
                <a:latin typeface="Meta IGM" panose="02000503040000020004" pitchFamily="2" charset="0"/>
              </a:rPr>
              <a:t>‹Nr.›</a:t>
            </a:fld>
            <a:endParaRPr lang="de-DE" sz="1000">
              <a:latin typeface="Meta IGM" panose="02000503040000020004" pitchFamily="2" charset="0"/>
            </a:endParaRPr>
          </a:p>
        </p:txBody>
      </p:sp>
    </p:spTree>
    <p:extLst>
      <p:ext uri="{BB962C8B-B14F-4D97-AF65-F5344CB8AC3E}">
        <p14:creationId xmlns:p14="http://schemas.microsoft.com/office/powerpoint/2010/main" val="41834925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45659" cy="498056"/>
          </a:xfrm>
          <a:prstGeom prst="rect">
            <a:avLst/>
          </a:prstGeom>
        </p:spPr>
        <p:txBody>
          <a:bodyPr vert="horz" lIns="180000" tIns="180000" rIns="180000" bIns="180000" rtlCol="0"/>
          <a:lstStyle>
            <a:lvl1pPr algn="l">
              <a:defRPr sz="1000" b="0" i="0">
                <a:latin typeface="Meta IGM" panose="02000503040000020004" pitchFamily="2" charset="0"/>
              </a:defRPr>
            </a:lvl1pPr>
          </a:lstStyle>
          <a:p>
            <a:endParaRPr lang="de-DE" dirty="0"/>
          </a:p>
        </p:txBody>
      </p:sp>
      <p:sp>
        <p:nvSpPr>
          <p:cNvPr id="3" name="Datumsplatzhalter 2"/>
          <p:cNvSpPr>
            <a:spLocks noGrp="1"/>
          </p:cNvSpPr>
          <p:nvPr>
            <p:ph type="dt" idx="1"/>
          </p:nvPr>
        </p:nvSpPr>
        <p:spPr>
          <a:xfrm>
            <a:off x="3850444" y="0"/>
            <a:ext cx="2945659" cy="498056"/>
          </a:xfrm>
          <a:prstGeom prst="rect">
            <a:avLst/>
          </a:prstGeom>
        </p:spPr>
        <p:txBody>
          <a:bodyPr vert="horz" lIns="180000" tIns="180000" rIns="180000" bIns="180000" rtlCol="0"/>
          <a:lstStyle>
            <a:lvl1pPr algn="r">
              <a:defRPr sz="1000" b="0" i="0">
                <a:latin typeface="Meta IGM" panose="02000503040000020004" pitchFamily="2" charset="0"/>
              </a:defRPr>
            </a:lvl1pPr>
          </a:lstStyle>
          <a:p>
            <a:fld id="{16B77BA6-83BE-5742-8C0B-6F675812BA19}" type="datetimeFigureOut">
              <a:rPr lang="de-DE" smtClean="0"/>
              <a:pPr/>
              <a:t>28.01.2025</a:t>
            </a:fld>
            <a:endParaRPr lang="de-DE" dirty="0"/>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r>
              <a:rPr lang="de-DE"/>
              <a:t>Mastertextformat bearbeiten
Zweite Ebene
Dritte Ebene
Vierte Ebene
Fünfte Ebene</a:t>
            </a:r>
          </a:p>
        </p:txBody>
      </p:sp>
      <p:sp>
        <p:nvSpPr>
          <p:cNvPr id="6" name="Fußzeilenplatzhalter 5"/>
          <p:cNvSpPr>
            <a:spLocks noGrp="1"/>
          </p:cNvSpPr>
          <p:nvPr>
            <p:ph type="ftr" sz="quarter" idx="4"/>
          </p:nvPr>
        </p:nvSpPr>
        <p:spPr>
          <a:xfrm>
            <a:off x="1" y="9428586"/>
            <a:ext cx="2945659" cy="498055"/>
          </a:xfrm>
          <a:prstGeom prst="rect">
            <a:avLst/>
          </a:prstGeom>
        </p:spPr>
        <p:txBody>
          <a:bodyPr vert="horz" lIns="180000" tIns="180000" rIns="180000" bIns="180000" rtlCol="0" anchor="b"/>
          <a:lstStyle>
            <a:lvl1pPr algn="l">
              <a:defRPr sz="1000" b="0" i="0">
                <a:latin typeface="Meta IGM" panose="02000503040000020004" pitchFamily="2" charset="0"/>
              </a:defRPr>
            </a:lvl1pPr>
          </a:lstStyle>
          <a:p>
            <a:endParaRPr lang="de-DE" dirty="0"/>
          </a:p>
        </p:txBody>
      </p:sp>
      <p:sp>
        <p:nvSpPr>
          <p:cNvPr id="7" name="Foliennummernplatzhalter 6"/>
          <p:cNvSpPr>
            <a:spLocks noGrp="1"/>
          </p:cNvSpPr>
          <p:nvPr>
            <p:ph type="sldNum" sz="quarter" idx="5"/>
          </p:nvPr>
        </p:nvSpPr>
        <p:spPr>
          <a:xfrm>
            <a:off x="3850444" y="9428586"/>
            <a:ext cx="2945659" cy="498055"/>
          </a:xfrm>
          <a:prstGeom prst="rect">
            <a:avLst/>
          </a:prstGeom>
        </p:spPr>
        <p:txBody>
          <a:bodyPr vert="horz" lIns="180000" tIns="180000" rIns="180000" bIns="180000" rtlCol="0" anchor="b"/>
          <a:lstStyle>
            <a:lvl1pPr algn="r">
              <a:defRPr sz="1000" b="0" i="0">
                <a:latin typeface="Meta IGM" panose="02000503040000020004" pitchFamily="2" charset="0"/>
              </a:defRPr>
            </a:lvl1pPr>
          </a:lstStyle>
          <a:p>
            <a:fld id="{AD868B3C-6C54-1D41-B938-33F4013C078E}" type="slidenum">
              <a:rPr lang="de-DE" smtClean="0"/>
              <a:pPr/>
              <a:t>‹Nr.›</a:t>
            </a:fld>
            <a:endParaRPr lang="de-DE" dirty="0"/>
          </a:p>
        </p:txBody>
      </p:sp>
    </p:spTree>
    <p:extLst>
      <p:ext uri="{BB962C8B-B14F-4D97-AF65-F5344CB8AC3E}">
        <p14:creationId xmlns:p14="http://schemas.microsoft.com/office/powerpoint/2010/main" val="2992191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Meta IGM" panose="02000503040000020004" pitchFamily="2" charset="0"/>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D868B3C-6C54-1D41-B938-33F4013C078E}" type="slidenum">
              <a:rPr lang="de-DE" smtClean="0"/>
              <a:pPr/>
              <a:t>1</a:t>
            </a:fld>
            <a:endParaRPr lang="de-DE" dirty="0"/>
          </a:p>
        </p:txBody>
      </p:sp>
    </p:spTree>
    <p:extLst>
      <p:ext uri="{BB962C8B-B14F-4D97-AF65-F5344CB8AC3E}">
        <p14:creationId xmlns:p14="http://schemas.microsoft.com/office/powerpoint/2010/main" val="2535478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38959-D311-F9B6-6EEC-6BBFA28AED6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5A9AFE0-481F-B606-8A20-3CBE535021D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A39BE96-6651-E833-C905-CBB00A804DA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80DCACE-E61A-3D43-8813-2F90F8C6F65F}"/>
              </a:ext>
            </a:extLst>
          </p:cNvPr>
          <p:cNvSpPr>
            <a:spLocks noGrp="1"/>
          </p:cNvSpPr>
          <p:nvPr>
            <p:ph type="sldNum" sz="quarter" idx="5"/>
          </p:nvPr>
        </p:nvSpPr>
        <p:spPr/>
        <p:txBody>
          <a:bodyPr/>
          <a:lstStyle/>
          <a:p>
            <a:fld id="{AD868B3C-6C54-1D41-B938-33F4013C078E}" type="slidenum">
              <a:rPr lang="de-DE" smtClean="0"/>
              <a:pPr/>
              <a:t>2</a:t>
            </a:fld>
            <a:endParaRPr lang="de-DE" dirty="0"/>
          </a:p>
        </p:txBody>
      </p:sp>
    </p:spTree>
    <p:extLst>
      <p:ext uri="{BB962C8B-B14F-4D97-AF65-F5344CB8AC3E}">
        <p14:creationId xmlns:p14="http://schemas.microsoft.com/office/powerpoint/2010/main" val="2716146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t>Diese Grafik gibt einen Überblick über die Abläufe in der IG Metall.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200" b="0"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Angesichts der angespannten Wirtschaftslage, schleppender Transformationsfortschritte und politischer Uneinigkeit hat die IG Metall im Mai ein</a:t>
            </a:r>
            <a:br>
              <a:rPr kumimoji="0" lang="de-DE" sz="1200" b="0"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br>
            <a:r>
              <a:rPr kumimoji="0" lang="de-DE" sz="1200" b="0" i="0" u="none" strike="noStrike" kern="1200" cap="none" spc="0" normalizeH="0" baseline="0" noProof="0" dirty="0">
                <a:ln>
                  <a:noFill/>
                </a:ln>
                <a:solidFill>
                  <a:srgbClr val="C00000"/>
                </a:solidFill>
                <a:effectLst/>
                <a:uLnTx/>
                <a:uFillTx/>
                <a:latin typeface="Meta IGM" panose="02000503040000020004" pitchFamily="2" charset="0"/>
                <a:ea typeface="+mn-ea"/>
                <a:cs typeface="+mn-cs"/>
              </a:rPr>
              <a:t>11 Punkte Programm </a:t>
            </a:r>
            <a:r>
              <a:rPr kumimoji="0" lang="de-DE" sz="1200" b="0"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vorgelegt. Über Branchengrenzen und Unternehmensbereiche hinweg hat die IG Metall von Arbeitgebern und Politik massive Investitionen, bessere Rahmenbedingungen und ein klares Bekenntnis zum Industriestandort Deutschland gefordert </a:t>
            </a:r>
            <a:r>
              <a:rPr lang="de-DE" dirty="0"/>
              <a:t>– leider wurden die 11 Punkte von der Bundesregierung nur in Teilen aufgegriffen. </a:t>
            </a:r>
          </a:p>
          <a:p>
            <a:pPr marL="171450" indent="-171450">
              <a:buFont typeface="Arial" panose="020B0604020202020204" pitchFamily="34" charset="0"/>
              <a:buChar char="•"/>
            </a:pPr>
            <a:r>
              <a:rPr lang="de-DE" dirty="0"/>
              <a:t>Die Bundestagswahl 2025 findet nun früher als erwartet statt. </a:t>
            </a:r>
          </a:p>
          <a:p>
            <a:pPr marL="171450" indent="-171450">
              <a:buFont typeface="Arial" panose="020B0604020202020204" pitchFamily="34" charset="0"/>
              <a:buChar char="•"/>
            </a:pPr>
            <a:r>
              <a:rPr lang="de-DE" dirty="0"/>
              <a:t>Wir begleiten die Bundestagswahl mit zugespitzten Metallforderungen und bestärken unsere Forderungen nach schnellem politischem Handeln mit dem Slogan „Weil das JETZT zählt!“</a:t>
            </a:r>
          </a:p>
          <a:p>
            <a:pPr marL="171450" indent="-171450">
              <a:buFont typeface="Arial" panose="020B0604020202020204" pitchFamily="34" charset="0"/>
              <a:buChar char="•"/>
            </a:pPr>
            <a:r>
              <a:rPr lang="de-DE" dirty="0"/>
              <a:t>Am 15.3. ruft die IG Metall zu einem Aktionstag auf, um den Forderungen der IG Metall während der Sondierungsgespräche und Koalitionsverhandlungen Nachdruck zu verleihen. </a:t>
            </a:r>
          </a:p>
          <a:p>
            <a:pPr marL="0" indent="0">
              <a:buFont typeface="Arial" panose="020B0604020202020204" pitchFamily="34" charset="0"/>
              <a:buNone/>
            </a:pPr>
            <a:endParaRPr lang="de-DE" dirty="0"/>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CDFC02-3073-457A-BB8C-4E5F222CCE86}"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37886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BFA79-419F-F59F-18B1-7DA472D77E7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010706A-F972-75CA-254B-335D5B9D29B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5070E55-972B-4EC1-F11D-7F7B61BDA328}"/>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EA21ACD-4F0D-794F-B717-B6816D98577B}"/>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D868B3C-6C54-1D41-B938-33F4013C078E}" type="slidenum">
              <a:rPr kumimoji="0" lang="de-DE" sz="1000" b="0" i="0" u="none" strike="noStrike" kern="1200" cap="none" spc="0" normalizeH="0" baseline="0" noProof="0" smtClean="0">
                <a:ln>
                  <a:noFill/>
                </a:ln>
                <a:solidFill>
                  <a:prstClr val="black"/>
                </a:solidFill>
                <a:effectLst/>
                <a:uLnTx/>
                <a:uFillTx/>
                <a:latin typeface="Meta IGM" panose="02000503040000020004" pitchFamily="2"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de-DE" sz="1000" b="0" i="0" u="none" strike="noStrike" kern="1200" cap="none" spc="0" normalizeH="0" baseline="0" noProof="0" dirty="0">
              <a:ln>
                <a:noFill/>
              </a:ln>
              <a:solidFill>
                <a:prstClr val="black"/>
              </a:solidFill>
              <a:effectLst/>
              <a:uLnTx/>
              <a:uFillTx/>
              <a:latin typeface="Meta IGM" panose="02000503040000020004" pitchFamily="2" charset="0"/>
              <a:ea typeface="+mn-ea"/>
              <a:cs typeface="+mn-cs"/>
            </a:endParaRPr>
          </a:p>
        </p:txBody>
      </p:sp>
    </p:spTree>
    <p:extLst>
      <p:ext uri="{BB962C8B-B14F-4D97-AF65-F5344CB8AC3E}">
        <p14:creationId xmlns:p14="http://schemas.microsoft.com/office/powerpoint/2010/main" val="2734319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D868B3C-6C54-1D41-B938-33F4013C078E}" type="slidenum">
              <a:rPr lang="de-DE" smtClean="0"/>
              <a:pPr/>
              <a:t>6</a:t>
            </a:fld>
            <a:endParaRPr lang="de-DE" dirty="0"/>
          </a:p>
        </p:txBody>
      </p:sp>
    </p:spTree>
    <p:extLst>
      <p:ext uri="{BB962C8B-B14F-4D97-AF65-F5344CB8AC3E}">
        <p14:creationId xmlns:p14="http://schemas.microsoft.com/office/powerpoint/2010/main" val="767124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47A6D-D618-7892-4C85-432C47BC089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034AE96-7523-1123-6C28-0CB6B5CAF6F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6C5845F-4ED7-68CA-9E6A-C6E3F6452CFC}"/>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552A215-916A-F2A4-7D8B-3A897E33C4AE}"/>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D868B3C-6C54-1D41-B938-33F4013C078E}" type="slidenum">
              <a:rPr kumimoji="0" lang="de-DE" sz="1000" b="0" i="0" u="none" strike="noStrike" kern="1200" cap="none" spc="0" normalizeH="0" baseline="0" noProof="0" smtClean="0">
                <a:ln>
                  <a:noFill/>
                </a:ln>
                <a:solidFill>
                  <a:prstClr val="black"/>
                </a:solidFill>
                <a:effectLst/>
                <a:uLnTx/>
                <a:uFillTx/>
                <a:latin typeface="Meta IGM" panose="02000503040000020004" pitchFamily="2"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de-DE" sz="1000" b="0" i="0" u="none" strike="noStrike" kern="1200" cap="none" spc="0" normalizeH="0" baseline="0" noProof="0" dirty="0">
              <a:ln>
                <a:noFill/>
              </a:ln>
              <a:solidFill>
                <a:prstClr val="black"/>
              </a:solidFill>
              <a:effectLst/>
              <a:uLnTx/>
              <a:uFillTx/>
              <a:latin typeface="Meta IGM" panose="02000503040000020004" pitchFamily="2" charset="0"/>
              <a:ea typeface="+mn-ea"/>
              <a:cs typeface="+mn-cs"/>
            </a:endParaRPr>
          </a:p>
        </p:txBody>
      </p:sp>
    </p:spTree>
    <p:extLst>
      <p:ext uri="{BB962C8B-B14F-4D97-AF65-F5344CB8AC3E}">
        <p14:creationId xmlns:p14="http://schemas.microsoft.com/office/powerpoint/2010/main" val="143767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8BA12-82B4-5690-980D-5DD4D7F8CCD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F4483B4-4632-13C8-BA03-1186200E466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521DB18-BF76-7924-E265-F999AC384D2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383FA12A-1A45-8005-252B-DAF8D0FE0C52}"/>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D868B3C-6C54-1D41-B938-33F4013C078E}" type="slidenum">
              <a:rPr kumimoji="0" lang="de-DE" sz="1000" b="0" i="0" u="none" strike="noStrike" kern="1200" cap="none" spc="0" normalizeH="0" baseline="0" noProof="0" smtClean="0">
                <a:ln>
                  <a:noFill/>
                </a:ln>
                <a:solidFill>
                  <a:prstClr val="black"/>
                </a:solidFill>
                <a:effectLst/>
                <a:uLnTx/>
                <a:uFillTx/>
                <a:latin typeface="Meta IGM" panose="02000503040000020004" pitchFamily="2"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de-DE" sz="1000" b="0" i="0" u="none" strike="noStrike" kern="1200" cap="none" spc="0" normalizeH="0" baseline="0" noProof="0" dirty="0">
              <a:ln>
                <a:noFill/>
              </a:ln>
              <a:solidFill>
                <a:prstClr val="black"/>
              </a:solidFill>
              <a:effectLst/>
              <a:uLnTx/>
              <a:uFillTx/>
              <a:latin typeface="Meta IGM" panose="02000503040000020004" pitchFamily="2" charset="0"/>
              <a:ea typeface="+mn-ea"/>
              <a:cs typeface="+mn-cs"/>
            </a:endParaRPr>
          </a:p>
        </p:txBody>
      </p:sp>
    </p:spTree>
    <p:extLst>
      <p:ext uri="{BB962C8B-B14F-4D97-AF65-F5344CB8AC3E}">
        <p14:creationId xmlns:p14="http://schemas.microsoft.com/office/powerpoint/2010/main" val="2155163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BFA0C-C1B8-9148-2A19-AD66C9E41CA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40A99E4-DD1B-799A-1E2D-788772ACF6C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BAC4998-48AF-5A96-D9EF-AD64B1049E8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1BC1C45-5632-E898-7AD0-D5EEF92E6F1F}"/>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D868B3C-6C54-1D41-B938-33F4013C078E}" type="slidenum">
              <a:rPr kumimoji="0" lang="de-DE" sz="1000" b="0" i="0" u="none" strike="noStrike" kern="1200" cap="none" spc="0" normalizeH="0" baseline="0" noProof="0" smtClean="0">
                <a:ln>
                  <a:noFill/>
                </a:ln>
                <a:solidFill>
                  <a:prstClr val="black"/>
                </a:solidFill>
                <a:effectLst/>
                <a:uLnTx/>
                <a:uFillTx/>
                <a:latin typeface="Meta IGM" panose="02000503040000020004" pitchFamily="2"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de-DE" sz="1000" b="0" i="0" u="none" strike="noStrike" kern="1200" cap="none" spc="0" normalizeH="0" baseline="0" noProof="0" dirty="0">
              <a:ln>
                <a:noFill/>
              </a:ln>
              <a:solidFill>
                <a:prstClr val="black"/>
              </a:solidFill>
              <a:effectLst/>
              <a:uLnTx/>
              <a:uFillTx/>
              <a:latin typeface="Meta IGM" panose="02000503040000020004" pitchFamily="2" charset="0"/>
              <a:ea typeface="+mn-ea"/>
              <a:cs typeface="+mn-cs"/>
            </a:endParaRPr>
          </a:p>
        </p:txBody>
      </p:sp>
    </p:spTree>
    <p:extLst>
      <p:ext uri="{BB962C8B-B14F-4D97-AF65-F5344CB8AC3E}">
        <p14:creationId xmlns:p14="http://schemas.microsoft.com/office/powerpoint/2010/main" val="2484175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6AAD1-194D-4C45-CD9D-B1CC76CB33D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A0A74FC-A2F6-EE1C-7467-AB4CEB8DA9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DF5E6E8-2B54-C3E1-2F9F-3EB41125A1B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4B71B3EC-D159-34F9-77F7-9B6EBC1DA816}"/>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D868B3C-6C54-1D41-B938-33F4013C078E}" type="slidenum">
              <a:rPr kumimoji="0" lang="de-DE" sz="1000" b="0" i="0" u="none" strike="noStrike" kern="1200" cap="none" spc="0" normalizeH="0" baseline="0" noProof="0" smtClean="0">
                <a:ln>
                  <a:noFill/>
                </a:ln>
                <a:solidFill>
                  <a:prstClr val="black"/>
                </a:solidFill>
                <a:effectLst/>
                <a:uLnTx/>
                <a:uFillTx/>
                <a:latin typeface="Meta IGM" panose="02000503040000020004" pitchFamily="2"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de-DE" sz="1000" b="0" i="0" u="none" strike="noStrike" kern="1200" cap="none" spc="0" normalizeH="0" baseline="0" noProof="0" dirty="0">
              <a:ln>
                <a:noFill/>
              </a:ln>
              <a:solidFill>
                <a:prstClr val="black"/>
              </a:solidFill>
              <a:effectLst/>
              <a:uLnTx/>
              <a:uFillTx/>
              <a:latin typeface="Meta IGM" panose="02000503040000020004" pitchFamily="2" charset="0"/>
              <a:ea typeface="+mn-ea"/>
              <a:cs typeface="+mn-cs"/>
            </a:endParaRPr>
          </a:p>
        </p:txBody>
      </p:sp>
    </p:spTree>
    <p:extLst>
      <p:ext uri="{BB962C8B-B14F-4D97-AF65-F5344CB8AC3E}">
        <p14:creationId xmlns:p14="http://schemas.microsoft.com/office/powerpoint/2010/main" val="2225393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47EB1-2B10-120A-1D3C-DD761B0CD10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F7440BD-3104-122E-F03A-6DD8E7B0365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3F02C96-E253-8C08-BCED-E2CF3790A18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5E7E775-C7A6-C899-4D61-3AB8B000938F}"/>
              </a:ext>
            </a:extLst>
          </p:cNvPr>
          <p:cNvSpPr>
            <a:spLocks noGrp="1"/>
          </p:cNvSpPr>
          <p:nvPr>
            <p:ph type="sldNum" sz="quarter" idx="5"/>
          </p:nvPr>
        </p:nvSpPr>
        <p:spPr/>
        <p:txBody>
          <a:bodyPr/>
          <a:lstStyle/>
          <a:p>
            <a:fld id="{AD868B3C-6C54-1D41-B938-33F4013C078E}" type="slidenum">
              <a:rPr lang="de-DE" smtClean="0"/>
              <a:pPr/>
              <a:t>12</a:t>
            </a:fld>
            <a:endParaRPr lang="de-DE" dirty="0"/>
          </a:p>
        </p:txBody>
      </p:sp>
    </p:spTree>
    <p:extLst>
      <p:ext uri="{BB962C8B-B14F-4D97-AF65-F5344CB8AC3E}">
        <p14:creationId xmlns:p14="http://schemas.microsoft.com/office/powerpoint/2010/main" val="3050856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FB8A6-86C3-E92E-77FB-CD203DC429B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FA292DA-D1BA-F71D-429D-078C7218559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E89BAB9-131E-DC2B-5D71-0791BB7C61C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0D9A0659-96D1-4BA9-7E94-A367583F8EDE}"/>
              </a:ext>
            </a:extLst>
          </p:cNvPr>
          <p:cNvSpPr>
            <a:spLocks noGrp="1"/>
          </p:cNvSpPr>
          <p:nvPr>
            <p:ph type="sldNum" sz="quarter" idx="5"/>
          </p:nvPr>
        </p:nvSpPr>
        <p:spPr/>
        <p:txBody>
          <a:bodyPr/>
          <a:lstStyle/>
          <a:p>
            <a:fld id="{AD868B3C-6C54-1D41-B938-33F4013C078E}" type="slidenum">
              <a:rPr lang="de-DE" smtClean="0"/>
              <a:pPr/>
              <a:t>13</a:t>
            </a:fld>
            <a:endParaRPr lang="de-DE" dirty="0"/>
          </a:p>
        </p:txBody>
      </p:sp>
    </p:spTree>
    <p:extLst>
      <p:ext uri="{BB962C8B-B14F-4D97-AF65-F5344CB8AC3E}">
        <p14:creationId xmlns:p14="http://schemas.microsoft.com/office/powerpoint/2010/main" val="4107952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F19D5-9425-E8A8-0406-C797FABC0D8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C348EA9-FCA5-FEF7-CE76-CD2C8AF40A1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052FF45-29F9-645D-EC02-740FF3D041D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8C88E65-8FD1-B5E7-F9DB-B2562A133415}"/>
              </a:ext>
            </a:extLst>
          </p:cNvPr>
          <p:cNvSpPr>
            <a:spLocks noGrp="1"/>
          </p:cNvSpPr>
          <p:nvPr>
            <p:ph type="sldNum" sz="quarter" idx="5"/>
          </p:nvPr>
        </p:nvSpPr>
        <p:spPr/>
        <p:txBody>
          <a:bodyPr/>
          <a:lstStyle/>
          <a:p>
            <a:fld id="{AD868B3C-6C54-1D41-B938-33F4013C078E}" type="slidenum">
              <a:rPr lang="de-DE" smtClean="0"/>
              <a:pPr/>
              <a:t>14</a:t>
            </a:fld>
            <a:endParaRPr lang="de-DE" dirty="0"/>
          </a:p>
        </p:txBody>
      </p:sp>
    </p:spTree>
    <p:extLst>
      <p:ext uri="{BB962C8B-B14F-4D97-AF65-F5344CB8AC3E}">
        <p14:creationId xmlns:p14="http://schemas.microsoft.com/office/powerpoint/2010/main" val="2650816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D4BB8-DC0D-DD7E-8764-2B6002F6BA8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C30ABF6-E0E0-7F11-5E78-CC84D2CFC13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ADF45FF-7F4A-88DC-55EC-EC2F1BC3B93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3DC81A5-F5AF-93AB-5B7C-AD61AB5D4F0F}"/>
              </a:ext>
            </a:extLst>
          </p:cNvPr>
          <p:cNvSpPr>
            <a:spLocks noGrp="1"/>
          </p:cNvSpPr>
          <p:nvPr>
            <p:ph type="sldNum" sz="quarter" idx="5"/>
          </p:nvPr>
        </p:nvSpPr>
        <p:spPr/>
        <p:txBody>
          <a:bodyPr/>
          <a:lstStyle/>
          <a:p>
            <a:fld id="{AD868B3C-6C54-1D41-B938-33F4013C078E}" type="slidenum">
              <a:rPr lang="de-DE" smtClean="0"/>
              <a:pPr/>
              <a:t>15</a:t>
            </a:fld>
            <a:endParaRPr lang="de-DE" dirty="0"/>
          </a:p>
        </p:txBody>
      </p:sp>
    </p:spTree>
    <p:extLst>
      <p:ext uri="{BB962C8B-B14F-4D97-AF65-F5344CB8AC3E}">
        <p14:creationId xmlns:p14="http://schemas.microsoft.com/office/powerpoint/2010/main" val="94292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E2708-029A-8F6C-0187-F90A0BB25F7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4192EDB-B7FB-E34A-DDCC-4C38839A996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6FAA976-4517-CDE4-B0C6-7891B173687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1551947-A699-5917-B3BB-6FD679392DB7}"/>
              </a:ext>
            </a:extLst>
          </p:cNvPr>
          <p:cNvSpPr>
            <a:spLocks noGrp="1"/>
          </p:cNvSpPr>
          <p:nvPr>
            <p:ph type="sldNum" sz="quarter" idx="5"/>
          </p:nvPr>
        </p:nvSpPr>
        <p:spPr/>
        <p:txBody>
          <a:bodyPr/>
          <a:lstStyle/>
          <a:p>
            <a:fld id="{AD868B3C-6C54-1D41-B938-33F4013C078E}" type="slidenum">
              <a:rPr lang="de-DE" smtClean="0"/>
              <a:pPr/>
              <a:t>16</a:t>
            </a:fld>
            <a:endParaRPr lang="de-DE" dirty="0"/>
          </a:p>
        </p:txBody>
      </p:sp>
    </p:spTree>
    <p:extLst>
      <p:ext uri="{BB962C8B-B14F-4D97-AF65-F5344CB8AC3E}">
        <p14:creationId xmlns:p14="http://schemas.microsoft.com/office/powerpoint/2010/main" val="3250130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D7CBF-1333-AE97-71AA-6472D208900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925DF3C-1DAF-A764-D085-7DCA329A002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1460FE5-67CB-E192-3DBF-8D4756ADBAB8}"/>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CF11F916-3A61-61C6-DEC4-BC40CE426B41}"/>
              </a:ext>
            </a:extLst>
          </p:cNvPr>
          <p:cNvSpPr>
            <a:spLocks noGrp="1"/>
          </p:cNvSpPr>
          <p:nvPr>
            <p:ph type="sldNum" sz="quarter" idx="5"/>
          </p:nvPr>
        </p:nvSpPr>
        <p:spPr/>
        <p:txBody>
          <a:bodyPr/>
          <a:lstStyle/>
          <a:p>
            <a:fld id="{AD868B3C-6C54-1D41-B938-33F4013C078E}" type="slidenum">
              <a:rPr lang="de-DE" smtClean="0"/>
              <a:pPr/>
              <a:t>17</a:t>
            </a:fld>
            <a:endParaRPr lang="de-DE" dirty="0"/>
          </a:p>
        </p:txBody>
      </p:sp>
    </p:spTree>
    <p:extLst>
      <p:ext uri="{BB962C8B-B14F-4D97-AF65-F5344CB8AC3E}">
        <p14:creationId xmlns:p14="http://schemas.microsoft.com/office/powerpoint/2010/main" val="2262261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83EC6-0D55-6F4A-5543-B5F57E52E13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E8D6F4F-AFA3-85F4-6AE1-89DD957795B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10CA69B-3B00-37B9-6CFC-BFFA758B6FB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0A55A009-5C73-A340-BC10-BC15E6496775}"/>
              </a:ext>
            </a:extLst>
          </p:cNvPr>
          <p:cNvSpPr>
            <a:spLocks noGrp="1"/>
          </p:cNvSpPr>
          <p:nvPr>
            <p:ph type="sldNum" sz="quarter" idx="5"/>
          </p:nvPr>
        </p:nvSpPr>
        <p:spPr/>
        <p:txBody>
          <a:bodyPr/>
          <a:lstStyle/>
          <a:p>
            <a:fld id="{AD868B3C-6C54-1D41-B938-33F4013C078E}" type="slidenum">
              <a:rPr lang="de-DE" smtClean="0"/>
              <a:pPr/>
              <a:t>18</a:t>
            </a:fld>
            <a:endParaRPr lang="de-DE" dirty="0"/>
          </a:p>
        </p:txBody>
      </p:sp>
    </p:spTree>
    <p:extLst>
      <p:ext uri="{BB962C8B-B14F-4D97-AF65-F5344CB8AC3E}">
        <p14:creationId xmlns:p14="http://schemas.microsoft.com/office/powerpoint/2010/main" val="1997216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04277-0949-2692-D68F-314065DF708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4233242-93B9-808F-2302-2390026F672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8125D95-9454-75A7-448A-5FB72C3B817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1BDA44A-AB7B-181E-2302-075CDD23F989}"/>
              </a:ext>
            </a:extLst>
          </p:cNvPr>
          <p:cNvSpPr>
            <a:spLocks noGrp="1"/>
          </p:cNvSpPr>
          <p:nvPr>
            <p:ph type="sldNum" sz="quarter" idx="5"/>
          </p:nvPr>
        </p:nvSpPr>
        <p:spPr/>
        <p:txBody>
          <a:bodyPr/>
          <a:lstStyle/>
          <a:p>
            <a:fld id="{AD868B3C-6C54-1D41-B938-33F4013C078E}" type="slidenum">
              <a:rPr lang="de-DE" smtClean="0"/>
              <a:pPr/>
              <a:t>19</a:t>
            </a:fld>
            <a:endParaRPr lang="de-DE" dirty="0"/>
          </a:p>
        </p:txBody>
      </p:sp>
    </p:spTree>
    <p:extLst>
      <p:ext uri="{BB962C8B-B14F-4D97-AF65-F5344CB8AC3E}">
        <p14:creationId xmlns:p14="http://schemas.microsoft.com/office/powerpoint/2010/main" val="2311438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75E3A-8FEB-3F5B-F627-B091700C39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5387B0E-57E1-45B2-7208-F93F2800356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EA4A9F4-F3B6-C4D9-2043-3FA7800213B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EB0B7BAD-8A5D-63EB-AC9B-99542E87A8BA}"/>
              </a:ext>
            </a:extLst>
          </p:cNvPr>
          <p:cNvSpPr>
            <a:spLocks noGrp="1"/>
          </p:cNvSpPr>
          <p:nvPr>
            <p:ph type="sldNum" sz="quarter" idx="5"/>
          </p:nvPr>
        </p:nvSpPr>
        <p:spPr/>
        <p:txBody>
          <a:bodyPr/>
          <a:lstStyle/>
          <a:p>
            <a:fld id="{AD868B3C-6C54-1D41-B938-33F4013C078E}" type="slidenum">
              <a:rPr lang="de-DE" smtClean="0"/>
              <a:pPr/>
              <a:t>20</a:t>
            </a:fld>
            <a:endParaRPr lang="de-DE" dirty="0"/>
          </a:p>
        </p:txBody>
      </p:sp>
    </p:spTree>
    <p:extLst>
      <p:ext uri="{BB962C8B-B14F-4D97-AF65-F5344CB8AC3E}">
        <p14:creationId xmlns:p14="http://schemas.microsoft.com/office/powerpoint/2010/main" val="1260551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B355E-6518-CFC6-1AF9-DD94C9E1CEF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93CCE52-C7A9-3C3C-7142-BDE3096A352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A1575F6-DA48-A2E5-A943-D88B57F1F3B1}"/>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4BDB30DE-043D-F840-2CBE-1AE0370E2CD3}"/>
              </a:ext>
            </a:extLst>
          </p:cNvPr>
          <p:cNvSpPr>
            <a:spLocks noGrp="1"/>
          </p:cNvSpPr>
          <p:nvPr>
            <p:ph type="sldNum" sz="quarter" idx="5"/>
          </p:nvPr>
        </p:nvSpPr>
        <p:spPr/>
        <p:txBody>
          <a:bodyPr/>
          <a:lstStyle/>
          <a:p>
            <a:fld id="{AD868B3C-6C54-1D41-B938-33F4013C078E}" type="slidenum">
              <a:rPr lang="de-DE" smtClean="0"/>
              <a:pPr/>
              <a:t>21</a:t>
            </a:fld>
            <a:endParaRPr lang="de-DE" dirty="0"/>
          </a:p>
        </p:txBody>
      </p:sp>
    </p:spTree>
    <p:extLst>
      <p:ext uri="{BB962C8B-B14F-4D97-AF65-F5344CB8AC3E}">
        <p14:creationId xmlns:p14="http://schemas.microsoft.com/office/powerpoint/2010/main" val="27869583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FCD79-3B00-CF9D-E403-A242813377A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041E75E-C3AE-52B6-8620-050569A5513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854B9BC-61FB-2288-C91E-00E36717A92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76AA5E7-BE4F-554E-2ED6-858F39E3A212}"/>
              </a:ext>
            </a:extLst>
          </p:cNvPr>
          <p:cNvSpPr>
            <a:spLocks noGrp="1"/>
          </p:cNvSpPr>
          <p:nvPr>
            <p:ph type="sldNum" sz="quarter" idx="5"/>
          </p:nvPr>
        </p:nvSpPr>
        <p:spPr/>
        <p:txBody>
          <a:bodyPr/>
          <a:lstStyle/>
          <a:p>
            <a:fld id="{AD868B3C-6C54-1D41-B938-33F4013C078E}" type="slidenum">
              <a:rPr lang="de-DE" smtClean="0"/>
              <a:pPr/>
              <a:t>22</a:t>
            </a:fld>
            <a:endParaRPr lang="de-DE" dirty="0"/>
          </a:p>
        </p:txBody>
      </p:sp>
    </p:spTree>
    <p:extLst>
      <p:ext uri="{BB962C8B-B14F-4D97-AF65-F5344CB8AC3E}">
        <p14:creationId xmlns:p14="http://schemas.microsoft.com/office/powerpoint/2010/main" val="3695427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F7DA8-F375-9FD8-5BAD-8D4B4FA971B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EC71458-9F8F-B8EC-4B02-B378F4392CF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035F3A3-304C-66DF-5A49-BBA5820F7E0C}"/>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46E02BB3-1A48-1AA3-B4F0-7B4B11BC2589}"/>
              </a:ext>
            </a:extLst>
          </p:cNvPr>
          <p:cNvSpPr>
            <a:spLocks noGrp="1"/>
          </p:cNvSpPr>
          <p:nvPr>
            <p:ph type="sldNum" sz="quarter" idx="5"/>
          </p:nvPr>
        </p:nvSpPr>
        <p:spPr/>
        <p:txBody>
          <a:bodyPr/>
          <a:lstStyle/>
          <a:p>
            <a:fld id="{AD868B3C-6C54-1D41-B938-33F4013C078E}" type="slidenum">
              <a:rPr lang="de-DE" smtClean="0"/>
              <a:pPr/>
              <a:t>23</a:t>
            </a:fld>
            <a:endParaRPr lang="de-DE" dirty="0"/>
          </a:p>
        </p:txBody>
      </p:sp>
    </p:spTree>
    <p:extLst>
      <p:ext uri="{BB962C8B-B14F-4D97-AF65-F5344CB8AC3E}">
        <p14:creationId xmlns:p14="http://schemas.microsoft.com/office/powerpoint/2010/main" val="2376826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52955-60C2-709D-4BB1-E78414B6EB4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01D9778-9696-7670-F631-697FEBAD51E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C89A86F-DCB5-3F7D-583E-3C1F9ABA05F2}"/>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31DFD81D-26C7-2AB4-6B1E-AA5F05041A1A}"/>
              </a:ext>
            </a:extLst>
          </p:cNvPr>
          <p:cNvSpPr>
            <a:spLocks noGrp="1"/>
          </p:cNvSpPr>
          <p:nvPr>
            <p:ph type="sldNum" sz="quarter" idx="5"/>
          </p:nvPr>
        </p:nvSpPr>
        <p:spPr/>
        <p:txBody>
          <a:bodyPr/>
          <a:lstStyle/>
          <a:p>
            <a:fld id="{AD868B3C-6C54-1D41-B938-33F4013C078E}" type="slidenum">
              <a:rPr lang="de-DE" smtClean="0"/>
              <a:pPr/>
              <a:t>24</a:t>
            </a:fld>
            <a:endParaRPr lang="de-DE" dirty="0"/>
          </a:p>
        </p:txBody>
      </p:sp>
    </p:spTree>
    <p:extLst>
      <p:ext uri="{BB962C8B-B14F-4D97-AF65-F5344CB8AC3E}">
        <p14:creationId xmlns:p14="http://schemas.microsoft.com/office/powerpoint/2010/main" val="2500552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C3A05-2A99-0913-D045-D720BFC347A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376F928-9E77-4591-0F03-6F03942A096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BB5F78C-0D88-A321-201A-F4E0B4CCA4D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EB4A5B6-E451-E4BF-972D-F9177B2D2B63}"/>
              </a:ext>
            </a:extLst>
          </p:cNvPr>
          <p:cNvSpPr>
            <a:spLocks noGrp="1"/>
          </p:cNvSpPr>
          <p:nvPr>
            <p:ph type="sldNum" sz="quarter" idx="5"/>
          </p:nvPr>
        </p:nvSpPr>
        <p:spPr/>
        <p:txBody>
          <a:bodyPr/>
          <a:lstStyle/>
          <a:p>
            <a:fld id="{AD868B3C-6C54-1D41-B938-33F4013C078E}" type="slidenum">
              <a:rPr lang="de-DE" smtClean="0"/>
              <a:pPr/>
              <a:t>25</a:t>
            </a:fld>
            <a:endParaRPr lang="de-DE" dirty="0"/>
          </a:p>
        </p:txBody>
      </p:sp>
    </p:spTree>
    <p:extLst>
      <p:ext uri="{BB962C8B-B14F-4D97-AF65-F5344CB8AC3E}">
        <p14:creationId xmlns:p14="http://schemas.microsoft.com/office/powerpoint/2010/main" val="23051061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903BA-960C-8511-F0D6-F1C2AA565DE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BAE3D81-75AA-21FB-8956-CCC1D442E5A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F56CE2B-0EF6-572A-CDB4-4C751AE9668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3649F6E6-01E9-0142-DBA3-C93AA175CCFB}"/>
              </a:ext>
            </a:extLst>
          </p:cNvPr>
          <p:cNvSpPr>
            <a:spLocks noGrp="1"/>
          </p:cNvSpPr>
          <p:nvPr>
            <p:ph type="sldNum" sz="quarter" idx="5"/>
          </p:nvPr>
        </p:nvSpPr>
        <p:spPr/>
        <p:txBody>
          <a:bodyPr/>
          <a:lstStyle/>
          <a:p>
            <a:fld id="{AD868B3C-6C54-1D41-B938-33F4013C078E}" type="slidenum">
              <a:rPr lang="de-DE" smtClean="0"/>
              <a:pPr/>
              <a:t>26</a:t>
            </a:fld>
            <a:endParaRPr lang="de-DE" dirty="0"/>
          </a:p>
        </p:txBody>
      </p:sp>
    </p:spTree>
    <p:extLst>
      <p:ext uri="{BB962C8B-B14F-4D97-AF65-F5344CB8AC3E}">
        <p14:creationId xmlns:p14="http://schemas.microsoft.com/office/powerpoint/2010/main" val="662685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C7EDAC-5117-401C-8A7B-5C21FFF4AA18}"/>
              </a:ext>
            </a:extLst>
          </p:cNvPr>
          <p:cNvSpPr>
            <a:spLocks noGrp="1"/>
          </p:cNvSpPr>
          <p:nvPr>
            <p:ph type="ctrTitle"/>
          </p:nvPr>
        </p:nvSpPr>
        <p:spPr>
          <a:xfrm>
            <a:off x="1143000" y="841772"/>
            <a:ext cx="6858000" cy="1790700"/>
          </a:xfrm>
        </p:spPr>
        <p:txBody>
          <a:bodyPr anchor="b"/>
          <a:lstStyle>
            <a:lvl1pPr algn="ctr">
              <a:defRPr sz="4500"/>
            </a:lvl1pPr>
          </a:lstStyle>
          <a:p>
            <a:r>
              <a:rPr lang="de-DE"/>
              <a:t>Mastertitelformat bearbeiten</a:t>
            </a:r>
          </a:p>
        </p:txBody>
      </p:sp>
      <p:sp>
        <p:nvSpPr>
          <p:cNvPr id="3" name="Untertitel 2">
            <a:extLst>
              <a:ext uri="{FF2B5EF4-FFF2-40B4-BE49-F238E27FC236}">
                <a16:creationId xmlns:a16="http://schemas.microsoft.com/office/drawing/2014/main" id="{3AFBD326-DAF5-C429-1C7A-CBD29FDAE425}"/>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p>
        </p:txBody>
      </p:sp>
      <p:sp>
        <p:nvSpPr>
          <p:cNvPr id="4" name="Datumsplatzhalter 3">
            <a:extLst>
              <a:ext uri="{FF2B5EF4-FFF2-40B4-BE49-F238E27FC236}">
                <a16:creationId xmlns:a16="http://schemas.microsoft.com/office/drawing/2014/main" id="{5C8C2C32-7A19-046C-D950-3E9759D3A189}"/>
              </a:ext>
            </a:extLst>
          </p:cNvPr>
          <p:cNvSpPr>
            <a:spLocks noGrp="1"/>
          </p:cNvSpPr>
          <p:nvPr>
            <p:ph type="dt" sz="half" idx="10"/>
          </p:nvPr>
        </p:nvSpPr>
        <p:spPr/>
        <p:txBody>
          <a:bodyPr/>
          <a:lstStyle/>
          <a:p>
            <a:fld id="{32165EA6-6D0C-4C15-AAEE-679B1878401C}" type="datetimeFigureOut">
              <a:rPr lang="de-DE" smtClean="0"/>
              <a:t>28.01.2025</a:t>
            </a:fld>
            <a:endParaRPr lang="de-DE"/>
          </a:p>
        </p:txBody>
      </p:sp>
      <p:sp>
        <p:nvSpPr>
          <p:cNvPr id="5" name="Fußzeilenplatzhalter 4">
            <a:extLst>
              <a:ext uri="{FF2B5EF4-FFF2-40B4-BE49-F238E27FC236}">
                <a16:creationId xmlns:a16="http://schemas.microsoft.com/office/drawing/2014/main" id="{6793B2F1-5FA1-A6AD-6A79-3DD294CA8EA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E91E332-9677-C4BD-7765-78A5A2D8222D}"/>
              </a:ext>
            </a:extLst>
          </p:cNvPr>
          <p:cNvSpPr>
            <a:spLocks noGrp="1"/>
          </p:cNvSpPr>
          <p:nvPr>
            <p:ph type="sldNum" sz="quarter" idx="12"/>
          </p:nvPr>
        </p:nvSpPr>
        <p:spPr/>
        <p:txBody>
          <a:bodyPr/>
          <a:lstStyle/>
          <a:p>
            <a:fld id="{8389C1EB-59F4-4429-9965-2F304AC7ABCA}" type="slidenum">
              <a:rPr lang="de-DE" smtClean="0"/>
              <a:t>‹Nr.›</a:t>
            </a:fld>
            <a:endParaRPr lang="de-DE"/>
          </a:p>
        </p:txBody>
      </p:sp>
    </p:spTree>
    <p:extLst>
      <p:ext uri="{BB962C8B-B14F-4D97-AF65-F5344CB8AC3E}">
        <p14:creationId xmlns:p14="http://schemas.microsoft.com/office/powerpoint/2010/main" val="2758700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60628D-E54B-2EC7-8BFF-88108A98005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B1C49F7-E552-ECE1-0E29-01B5AF2F42BF}"/>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915B0A-ABCF-F1D5-8215-824B8CA66E04}"/>
              </a:ext>
            </a:extLst>
          </p:cNvPr>
          <p:cNvSpPr>
            <a:spLocks noGrp="1"/>
          </p:cNvSpPr>
          <p:nvPr>
            <p:ph type="dt" sz="half" idx="10"/>
          </p:nvPr>
        </p:nvSpPr>
        <p:spPr/>
        <p:txBody>
          <a:bodyPr/>
          <a:lstStyle/>
          <a:p>
            <a:fld id="{32165EA6-6D0C-4C15-AAEE-679B1878401C}" type="datetimeFigureOut">
              <a:rPr lang="de-DE" smtClean="0"/>
              <a:t>28.01.2025</a:t>
            </a:fld>
            <a:endParaRPr lang="de-DE"/>
          </a:p>
        </p:txBody>
      </p:sp>
      <p:sp>
        <p:nvSpPr>
          <p:cNvPr id="5" name="Fußzeilenplatzhalter 4">
            <a:extLst>
              <a:ext uri="{FF2B5EF4-FFF2-40B4-BE49-F238E27FC236}">
                <a16:creationId xmlns:a16="http://schemas.microsoft.com/office/drawing/2014/main" id="{17DBC53C-2E52-0C59-27D2-738E8DE93E2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D5C672E-9860-9EEC-310A-B85EC043206A}"/>
              </a:ext>
            </a:extLst>
          </p:cNvPr>
          <p:cNvSpPr>
            <a:spLocks noGrp="1"/>
          </p:cNvSpPr>
          <p:nvPr>
            <p:ph type="sldNum" sz="quarter" idx="12"/>
          </p:nvPr>
        </p:nvSpPr>
        <p:spPr/>
        <p:txBody>
          <a:bodyPr/>
          <a:lstStyle/>
          <a:p>
            <a:fld id="{8389C1EB-59F4-4429-9965-2F304AC7ABCA}" type="slidenum">
              <a:rPr lang="de-DE" smtClean="0"/>
              <a:t>‹Nr.›</a:t>
            </a:fld>
            <a:endParaRPr lang="de-DE"/>
          </a:p>
        </p:txBody>
      </p:sp>
    </p:spTree>
    <p:extLst>
      <p:ext uri="{BB962C8B-B14F-4D97-AF65-F5344CB8AC3E}">
        <p14:creationId xmlns:p14="http://schemas.microsoft.com/office/powerpoint/2010/main" val="188912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16C5A7-47AF-51E0-B109-0385D590E479}"/>
              </a:ext>
            </a:extLst>
          </p:cNvPr>
          <p:cNvSpPr>
            <a:spLocks noGrp="1"/>
          </p:cNvSpPr>
          <p:nvPr>
            <p:ph type="title"/>
          </p:nvPr>
        </p:nvSpPr>
        <p:spPr>
          <a:xfrm>
            <a:off x="623888" y="1282304"/>
            <a:ext cx="7886700" cy="2139553"/>
          </a:xfrm>
        </p:spPr>
        <p:txBody>
          <a:bodyPr anchor="b"/>
          <a:lstStyle>
            <a:lvl1pPr>
              <a:defRPr sz="4500"/>
            </a:lvl1pPr>
          </a:lstStyle>
          <a:p>
            <a:r>
              <a:rPr lang="de-DE"/>
              <a:t>Mastertitelformat bearbeiten</a:t>
            </a:r>
          </a:p>
        </p:txBody>
      </p:sp>
      <p:sp>
        <p:nvSpPr>
          <p:cNvPr id="3" name="Textplatzhalter 2">
            <a:extLst>
              <a:ext uri="{FF2B5EF4-FFF2-40B4-BE49-F238E27FC236}">
                <a16:creationId xmlns:a16="http://schemas.microsoft.com/office/drawing/2014/main" id="{A343345F-3900-616B-FB54-B22BCEE4549C}"/>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75DF1BF-CF7F-69EC-F0FC-16A60F687858}"/>
              </a:ext>
            </a:extLst>
          </p:cNvPr>
          <p:cNvSpPr>
            <a:spLocks noGrp="1"/>
          </p:cNvSpPr>
          <p:nvPr>
            <p:ph type="dt" sz="half" idx="10"/>
          </p:nvPr>
        </p:nvSpPr>
        <p:spPr/>
        <p:txBody>
          <a:bodyPr/>
          <a:lstStyle/>
          <a:p>
            <a:fld id="{32165EA6-6D0C-4C15-AAEE-679B1878401C}" type="datetimeFigureOut">
              <a:rPr lang="de-DE" smtClean="0"/>
              <a:t>28.01.2025</a:t>
            </a:fld>
            <a:endParaRPr lang="de-DE"/>
          </a:p>
        </p:txBody>
      </p:sp>
      <p:sp>
        <p:nvSpPr>
          <p:cNvPr id="5" name="Fußzeilenplatzhalter 4">
            <a:extLst>
              <a:ext uri="{FF2B5EF4-FFF2-40B4-BE49-F238E27FC236}">
                <a16:creationId xmlns:a16="http://schemas.microsoft.com/office/drawing/2014/main" id="{64B902ED-0D75-4D77-155E-8323D733AD5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E7FEF00-5DD7-A03C-149A-95BBA132E2FE}"/>
              </a:ext>
            </a:extLst>
          </p:cNvPr>
          <p:cNvSpPr>
            <a:spLocks noGrp="1"/>
          </p:cNvSpPr>
          <p:nvPr>
            <p:ph type="sldNum" sz="quarter" idx="12"/>
          </p:nvPr>
        </p:nvSpPr>
        <p:spPr/>
        <p:txBody>
          <a:bodyPr/>
          <a:lstStyle/>
          <a:p>
            <a:fld id="{8389C1EB-59F4-4429-9965-2F304AC7ABCA}" type="slidenum">
              <a:rPr lang="de-DE" smtClean="0"/>
              <a:t>‹Nr.›</a:t>
            </a:fld>
            <a:endParaRPr lang="de-DE"/>
          </a:p>
        </p:txBody>
      </p:sp>
    </p:spTree>
    <p:extLst>
      <p:ext uri="{BB962C8B-B14F-4D97-AF65-F5344CB8AC3E}">
        <p14:creationId xmlns:p14="http://schemas.microsoft.com/office/powerpoint/2010/main" val="2399173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189CAA-620F-A96D-7D25-AA224146DDC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3852044-6F58-1D63-5181-12E31AD02348}"/>
              </a:ext>
            </a:extLst>
          </p:cNvPr>
          <p:cNvSpPr>
            <a:spLocks noGrp="1"/>
          </p:cNvSpPr>
          <p:nvPr>
            <p:ph sz="half" idx="1"/>
          </p:nvPr>
        </p:nvSpPr>
        <p:spPr>
          <a:xfrm>
            <a:off x="628650" y="1369219"/>
            <a:ext cx="3886200" cy="326350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4BE8364-D1D4-FFC3-5C72-D8768C4469D6}"/>
              </a:ext>
            </a:extLst>
          </p:cNvPr>
          <p:cNvSpPr>
            <a:spLocks noGrp="1"/>
          </p:cNvSpPr>
          <p:nvPr>
            <p:ph sz="half" idx="2"/>
          </p:nvPr>
        </p:nvSpPr>
        <p:spPr>
          <a:xfrm>
            <a:off x="4629150" y="1369219"/>
            <a:ext cx="3886200" cy="326350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29612C9-903C-FA61-0E83-29682BB43FE7}"/>
              </a:ext>
            </a:extLst>
          </p:cNvPr>
          <p:cNvSpPr>
            <a:spLocks noGrp="1"/>
          </p:cNvSpPr>
          <p:nvPr>
            <p:ph type="dt" sz="half" idx="10"/>
          </p:nvPr>
        </p:nvSpPr>
        <p:spPr/>
        <p:txBody>
          <a:bodyPr/>
          <a:lstStyle/>
          <a:p>
            <a:fld id="{32165EA6-6D0C-4C15-AAEE-679B1878401C}" type="datetimeFigureOut">
              <a:rPr lang="de-DE" smtClean="0"/>
              <a:t>28.01.2025</a:t>
            </a:fld>
            <a:endParaRPr lang="de-DE"/>
          </a:p>
        </p:txBody>
      </p:sp>
      <p:sp>
        <p:nvSpPr>
          <p:cNvPr id="6" name="Fußzeilenplatzhalter 5">
            <a:extLst>
              <a:ext uri="{FF2B5EF4-FFF2-40B4-BE49-F238E27FC236}">
                <a16:creationId xmlns:a16="http://schemas.microsoft.com/office/drawing/2014/main" id="{53A20480-84D8-07BA-E105-20888EDC1F8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4FC176B-80AC-3A02-4804-9E87FA9A51E6}"/>
              </a:ext>
            </a:extLst>
          </p:cNvPr>
          <p:cNvSpPr>
            <a:spLocks noGrp="1"/>
          </p:cNvSpPr>
          <p:nvPr>
            <p:ph type="sldNum" sz="quarter" idx="12"/>
          </p:nvPr>
        </p:nvSpPr>
        <p:spPr/>
        <p:txBody>
          <a:bodyPr/>
          <a:lstStyle/>
          <a:p>
            <a:fld id="{8389C1EB-59F4-4429-9965-2F304AC7ABCA}" type="slidenum">
              <a:rPr lang="de-DE" smtClean="0"/>
              <a:t>‹Nr.›</a:t>
            </a:fld>
            <a:endParaRPr lang="de-DE"/>
          </a:p>
        </p:txBody>
      </p:sp>
    </p:spTree>
    <p:extLst>
      <p:ext uri="{BB962C8B-B14F-4D97-AF65-F5344CB8AC3E}">
        <p14:creationId xmlns:p14="http://schemas.microsoft.com/office/powerpoint/2010/main" val="3044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F1D157-CAFE-590C-D903-624C8AD42985}"/>
              </a:ext>
            </a:extLst>
          </p:cNvPr>
          <p:cNvSpPr>
            <a:spLocks noGrp="1"/>
          </p:cNvSpPr>
          <p:nvPr>
            <p:ph type="title"/>
          </p:nvPr>
        </p:nvSpPr>
        <p:spPr>
          <a:xfrm>
            <a:off x="629841" y="273844"/>
            <a:ext cx="7886700" cy="994172"/>
          </a:xfrm>
        </p:spPr>
        <p:txBody>
          <a:bodyPr/>
          <a:lstStyle/>
          <a:p>
            <a:r>
              <a:rPr lang="de-DE"/>
              <a:t>Mastertitelformat bearbeiten</a:t>
            </a:r>
          </a:p>
        </p:txBody>
      </p:sp>
      <p:sp>
        <p:nvSpPr>
          <p:cNvPr id="3" name="Textplatzhalter 2">
            <a:extLst>
              <a:ext uri="{FF2B5EF4-FFF2-40B4-BE49-F238E27FC236}">
                <a16:creationId xmlns:a16="http://schemas.microsoft.com/office/drawing/2014/main" id="{6BDCEE47-DCF2-657B-C8DF-860C4BCE802D}"/>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Inhaltsplatzhalter 3">
            <a:extLst>
              <a:ext uri="{FF2B5EF4-FFF2-40B4-BE49-F238E27FC236}">
                <a16:creationId xmlns:a16="http://schemas.microsoft.com/office/drawing/2014/main" id="{25C76D5C-8C45-BD32-C40E-71216DE4D616}"/>
              </a:ext>
            </a:extLst>
          </p:cNvPr>
          <p:cNvSpPr>
            <a:spLocks noGrp="1"/>
          </p:cNvSpPr>
          <p:nvPr>
            <p:ph sz="half" idx="2"/>
          </p:nvPr>
        </p:nvSpPr>
        <p:spPr>
          <a:xfrm>
            <a:off x="629842" y="1878806"/>
            <a:ext cx="3868340" cy="276344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9DFB895B-3B5E-5925-10F8-C52D1D5355B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Inhaltsplatzhalter 5">
            <a:extLst>
              <a:ext uri="{FF2B5EF4-FFF2-40B4-BE49-F238E27FC236}">
                <a16:creationId xmlns:a16="http://schemas.microsoft.com/office/drawing/2014/main" id="{70545242-F506-4CF2-CC2B-BF7972118352}"/>
              </a:ext>
            </a:extLst>
          </p:cNvPr>
          <p:cNvSpPr>
            <a:spLocks noGrp="1"/>
          </p:cNvSpPr>
          <p:nvPr>
            <p:ph sz="quarter" idx="4"/>
          </p:nvPr>
        </p:nvSpPr>
        <p:spPr>
          <a:xfrm>
            <a:off x="4629150" y="1878806"/>
            <a:ext cx="3887391" cy="276344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E6667D6E-934D-C8C7-CEAE-FEACA3F5AE95}"/>
              </a:ext>
            </a:extLst>
          </p:cNvPr>
          <p:cNvSpPr>
            <a:spLocks noGrp="1"/>
          </p:cNvSpPr>
          <p:nvPr>
            <p:ph type="dt" sz="half" idx="10"/>
          </p:nvPr>
        </p:nvSpPr>
        <p:spPr/>
        <p:txBody>
          <a:bodyPr/>
          <a:lstStyle/>
          <a:p>
            <a:fld id="{32165EA6-6D0C-4C15-AAEE-679B1878401C}" type="datetimeFigureOut">
              <a:rPr lang="de-DE" smtClean="0"/>
              <a:t>28.01.2025</a:t>
            </a:fld>
            <a:endParaRPr lang="de-DE"/>
          </a:p>
        </p:txBody>
      </p:sp>
      <p:sp>
        <p:nvSpPr>
          <p:cNvPr id="8" name="Fußzeilenplatzhalter 7">
            <a:extLst>
              <a:ext uri="{FF2B5EF4-FFF2-40B4-BE49-F238E27FC236}">
                <a16:creationId xmlns:a16="http://schemas.microsoft.com/office/drawing/2014/main" id="{26D69180-7D33-3798-8D40-5D929DE04FE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A4E96E85-7CB0-1F55-C97A-CFD911580CBA}"/>
              </a:ext>
            </a:extLst>
          </p:cNvPr>
          <p:cNvSpPr>
            <a:spLocks noGrp="1"/>
          </p:cNvSpPr>
          <p:nvPr>
            <p:ph type="sldNum" sz="quarter" idx="12"/>
          </p:nvPr>
        </p:nvSpPr>
        <p:spPr/>
        <p:txBody>
          <a:bodyPr/>
          <a:lstStyle/>
          <a:p>
            <a:fld id="{8389C1EB-59F4-4429-9965-2F304AC7ABCA}" type="slidenum">
              <a:rPr lang="de-DE" smtClean="0"/>
              <a:t>‹Nr.›</a:t>
            </a:fld>
            <a:endParaRPr lang="de-DE"/>
          </a:p>
        </p:txBody>
      </p:sp>
    </p:spTree>
    <p:extLst>
      <p:ext uri="{BB962C8B-B14F-4D97-AF65-F5344CB8AC3E}">
        <p14:creationId xmlns:p14="http://schemas.microsoft.com/office/powerpoint/2010/main" val="37491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921C40-7AA2-E5C5-1D55-F6FF9F45388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34AAAA8F-6A91-EDB4-E22C-2182487C7320}"/>
              </a:ext>
            </a:extLst>
          </p:cNvPr>
          <p:cNvSpPr>
            <a:spLocks noGrp="1"/>
          </p:cNvSpPr>
          <p:nvPr>
            <p:ph type="dt" sz="half" idx="10"/>
          </p:nvPr>
        </p:nvSpPr>
        <p:spPr/>
        <p:txBody>
          <a:bodyPr/>
          <a:lstStyle/>
          <a:p>
            <a:fld id="{32165EA6-6D0C-4C15-AAEE-679B1878401C}" type="datetimeFigureOut">
              <a:rPr lang="de-DE" smtClean="0"/>
              <a:t>28.01.2025</a:t>
            </a:fld>
            <a:endParaRPr lang="de-DE"/>
          </a:p>
        </p:txBody>
      </p:sp>
      <p:sp>
        <p:nvSpPr>
          <p:cNvPr id="4" name="Fußzeilenplatzhalter 3">
            <a:extLst>
              <a:ext uri="{FF2B5EF4-FFF2-40B4-BE49-F238E27FC236}">
                <a16:creationId xmlns:a16="http://schemas.microsoft.com/office/drawing/2014/main" id="{02CB1E4B-6CDB-92DF-FF44-CE8E050F8E8A}"/>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7ABE8BB7-B57B-99A2-CA69-D447033D8EC3}"/>
              </a:ext>
            </a:extLst>
          </p:cNvPr>
          <p:cNvSpPr>
            <a:spLocks noGrp="1"/>
          </p:cNvSpPr>
          <p:nvPr>
            <p:ph type="sldNum" sz="quarter" idx="12"/>
          </p:nvPr>
        </p:nvSpPr>
        <p:spPr/>
        <p:txBody>
          <a:bodyPr/>
          <a:lstStyle/>
          <a:p>
            <a:fld id="{8389C1EB-59F4-4429-9965-2F304AC7ABCA}" type="slidenum">
              <a:rPr lang="de-DE" smtClean="0"/>
              <a:t>‹Nr.›</a:t>
            </a:fld>
            <a:endParaRPr lang="de-DE"/>
          </a:p>
        </p:txBody>
      </p:sp>
    </p:spTree>
    <p:extLst>
      <p:ext uri="{BB962C8B-B14F-4D97-AF65-F5344CB8AC3E}">
        <p14:creationId xmlns:p14="http://schemas.microsoft.com/office/powerpoint/2010/main" val="1378930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BB87C1B-2C56-4CD4-0230-70D078E5A038}"/>
              </a:ext>
            </a:extLst>
          </p:cNvPr>
          <p:cNvSpPr>
            <a:spLocks noGrp="1"/>
          </p:cNvSpPr>
          <p:nvPr>
            <p:ph type="dt" sz="half" idx="10"/>
          </p:nvPr>
        </p:nvSpPr>
        <p:spPr/>
        <p:txBody>
          <a:bodyPr/>
          <a:lstStyle/>
          <a:p>
            <a:fld id="{32165EA6-6D0C-4C15-AAEE-679B1878401C}" type="datetimeFigureOut">
              <a:rPr lang="de-DE" smtClean="0"/>
              <a:t>28.01.2025</a:t>
            </a:fld>
            <a:endParaRPr lang="de-DE"/>
          </a:p>
        </p:txBody>
      </p:sp>
      <p:sp>
        <p:nvSpPr>
          <p:cNvPr id="3" name="Fußzeilenplatzhalter 2">
            <a:extLst>
              <a:ext uri="{FF2B5EF4-FFF2-40B4-BE49-F238E27FC236}">
                <a16:creationId xmlns:a16="http://schemas.microsoft.com/office/drawing/2014/main" id="{AD42844F-C43A-AF3A-1C5E-84AA5B1CB43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73C62566-7614-FE81-DB64-2ED2887482D5}"/>
              </a:ext>
            </a:extLst>
          </p:cNvPr>
          <p:cNvSpPr>
            <a:spLocks noGrp="1"/>
          </p:cNvSpPr>
          <p:nvPr>
            <p:ph type="sldNum" sz="quarter" idx="12"/>
          </p:nvPr>
        </p:nvSpPr>
        <p:spPr/>
        <p:txBody>
          <a:bodyPr/>
          <a:lstStyle/>
          <a:p>
            <a:fld id="{8389C1EB-59F4-4429-9965-2F304AC7ABCA}" type="slidenum">
              <a:rPr lang="de-DE" smtClean="0"/>
              <a:t>‹Nr.›</a:t>
            </a:fld>
            <a:endParaRPr lang="de-DE"/>
          </a:p>
        </p:txBody>
      </p:sp>
    </p:spTree>
    <p:extLst>
      <p:ext uri="{BB962C8B-B14F-4D97-AF65-F5344CB8AC3E}">
        <p14:creationId xmlns:p14="http://schemas.microsoft.com/office/powerpoint/2010/main" val="2323191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352E0E-D439-284B-3221-ACA407B4151C}"/>
              </a:ext>
            </a:extLst>
          </p:cNvPr>
          <p:cNvSpPr>
            <a:spLocks noGrp="1"/>
          </p:cNvSpPr>
          <p:nvPr>
            <p:ph type="title"/>
          </p:nvPr>
        </p:nvSpPr>
        <p:spPr>
          <a:xfrm>
            <a:off x="629841" y="342900"/>
            <a:ext cx="2949178" cy="1200150"/>
          </a:xfrm>
        </p:spPr>
        <p:txBody>
          <a:bodyPr anchor="b"/>
          <a:lstStyle>
            <a:lvl1pPr>
              <a:defRPr sz="2400"/>
            </a:lvl1pPr>
          </a:lstStyle>
          <a:p>
            <a:r>
              <a:rPr lang="de-DE"/>
              <a:t>Mastertitelformat bearbeiten</a:t>
            </a:r>
          </a:p>
        </p:txBody>
      </p:sp>
      <p:sp>
        <p:nvSpPr>
          <p:cNvPr id="3" name="Inhaltsplatzhalter 2">
            <a:extLst>
              <a:ext uri="{FF2B5EF4-FFF2-40B4-BE49-F238E27FC236}">
                <a16:creationId xmlns:a16="http://schemas.microsoft.com/office/drawing/2014/main" id="{261CD2EA-CE89-024B-0CE7-8E8707AA9EDC}"/>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12FDE5B9-E276-96A1-58A9-306DF9B4F9D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a:extLst>
              <a:ext uri="{FF2B5EF4-FFF2-40B4-BE49-F238E27FC236}">
                <a16:creationId xmlns:a16="http://schemas.microsoft.com/office/drawing/2014/main" id="{63DBB6D6-0356-35AE-F175-31FBD2A66233}"/>
              </a:ext>
            </a:extLst>
          </p:cNvPr>
          <p:cNvSpPr>
            <a:spLocks noGrp="1"/>
          </p:cNvSpPr>
          <p:nvPr>
            <p:ph type="dt" sz="half" idx="10"/>
          </p:nvPr>
        </p:nvSpPr>
        <p:spPr/>
        <p:txBody>
          <a:bodyPr/>
          <a:lstStyle/>
          <a:p>
            <a:fld id="{32165EA6-6D0C-4C15-AAEE-679B1878401C}" type="datetimeFigureOut">
              <a:rPr lang="de-DE" smtClean="0"/>
              <a:t>28.01.2025</a:t>
            </a:fld>
            <a:endParaRPr lang="de-DE"/>
          </a:p>
        </p:txBody>
      </p:sp>
      <p:sp>
        <p:nvSpPr>
          <p:cNvPr id="6" name="Fußzeilenplatzhalter 5">
            <a:extLst>
              <a:ext uri="{FF2B5EF4-FFF2-40B4-BE49-F238E27FC236}">
                <a16:creationId xmlns:a16="http://schemas.microsoft.com/office/drawing/2014/main" id="{1ED6461C-A06D-ACFE-A2E0-E016BD54556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E2AB328-DC7B-9473-5338-EC63FB795953}"/>
              </a:ext>
            </a:extLst>
          </p:cNvPr>
          <p:cNvSpPr>
            <a:spLocks noGrp="1"/>
          </p:cNvSpPr>
          <p:nvPr>
            <p:ph type="sldNum" sz="quarter" idx="12"/>
          </p:nvPr>
        </p:nvSpPr>
        <p:spPr/>
        <p:txBody>
          <a:bodyPr/>
          <a:lstStyle/>
          <a:p>
            <a:fld id="{8389C1EB-59F4-4429-9965-2F304AC7ABCA}" type="slidenum">
              <a:rPr lang="de-DE" smtClean="0"/>
              <a:t>‹Nr.›</a:t>
            </a:fld>
            <a:endParaRPr lang="de-DE"/>
          </a:p>
        </p:txBody>
      </p:sp>
    </p:spTree>
    <p:extLst>
      <p:ext uri="{BB962C8B-B14F-4D97-AF65-F5344CB8AC3E}">
        <p14:creationId xmlns:p14="http://schemas.microsoft.com/office/powerpoint/2010/main" val="2475535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3C6E10-81D6-ED2B-61CA-BDF6B70C885D}"/>
              </a:ext>
            </a:extLst>
          </p:cNvPr>
          <p:cNvSpPr>
            <a:spLocks noGrp="1"/>
          </p:cNvSpPr>
          <p:nvPr>
            <p:ph type="title"/>
          </p:nvPr>
        </p:nvSpPr>
        <p:spPr>
          <a:xfrm>
            <a:off x="629841" y="342900"/>
            <a:ext cx="2949178" cy="1200150"/>
          </a:xfrm>
        </p:spPr>
        <p:txBody>
          <a:bodyPr anchor="b"/>
          <a:lstStyle>
            <a:lvl1pPr>
              <a:defRPr sz="2400"/>
            </a:lvl1pPr>
          </a:lstStyle>
          <a:p>
            <a:r>
              <a:rPr lang="de-DE"/>
              <a:t>Mastertitelformat bearbeiten</a:t>
            </a:r>
          </a:p>
        </p:txBody>
      </p:sp>
      <p:sp>
        <p:nvSpPr>
          <p:cNvPr id="3" name="Bildplatzhalter 2">
            <a:extLst>
              <a:ext uri="{FF2B5EF4-FFF2-40B4-BE49-F238E27FC236}">
                <a16:creationId xmlns:a16="http://schemas.microsoft.com/office/drawing/2014/main" id="{97AFA983-E891-01D6-2AD7-48103B145CE4}"/>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e-DE"/>
          </a:p>
        </p:txBody>
      </p:sp>
      <p:sp>
        <p:nvSpPr>
          <p:cNvPr id="4" name="Textplatzhalter 3">
            <a:extLst>
              <a:ext uri="{FF2B5EF4-FFF2-40B4-BE49-F238E27FC236}">
                <a16:creationId xmlns:a16="http://schemas.microsoft.com/office/drawing/2014/main" id="{9D7554D7-C6AA-2EDB-70DA-7AED0BAA0127}"/>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a:extLst>
              <a:ext uri="{FF2B5EF4-FFF2-40B4-BE49-F238E27FC236}">
                <a16:creationId xmlns:a16="http://schemas.microsoft.com/office/drawing/2014/main" id="{1D3B769B-423D-E187-17E6-DFE1F9708894}"/>
              </a:ext>
            </a:extLst>
          </p:cNvPr>
          <p:cNvSpPr>
            <a:spLocks noGrp="1"/>
          </p:cNvSpPr>
          <p:nvPr>
            <p:ph type="dt" sz="half" idx="10"/>
          </p:nvPr>
        </p:nvSpPr>
        <p:spPr/>
        <p:txBody>
          <a:bodyPr/>
          <a:lstStyle/>
          <a:p>
            <a:fld id="{32165EA6-6D0C-4C15-AAEE-679B1878401C}" type="datetimeFigureOut">
              <a:rPr lang="de-DE" smtClean="0"/>
              <a:t>28.01.2025</a:t>
            </a:fld>
            <a:endParaRPr lang="de-DE"/>
          </a:p>
        </p:txBody>
      </p:sp>
      <p:sp>
        <p:nvSpPr>
          <p:cNvPr id="6" name="Fußzeilenplatzhalter 5">
            <a:extLst>
              <a:ext uri="{FF2B5EF4-FFF2-40B4-BE49-F238E27FC236}">
                <a16:creationId xmlns:a16="http://schemas.microsoft.com/office/drawing/2014/main" id="{3D3356B5-D0B9-6C77-1403-EE1FFE97ACA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A7BBE3B-36B0-9950-6A3E-D3C9E9FD6655}"/>
              </a:ext>
            </a:extLst>
          </p:cNvPr>
          <p:cNvSpPr>
            <a:spLocks noGrp="1"/>
          </p:cNvSpPr>
          <p:nvPr>
            <p:ph type="sldNum" sz="quarter" idx="12"/>
          </p:nvPr>
        </p:nvSpPr>
        <p:spPr/>
        <p:txBody>
          <a:bodyPr/>
          <a:lstStyle/>
          <a:p>
            <a:fld id="{8389C1EB-59F4-4429-9965-2F304AC7ABCA}" type="slidenum">
              <a:rPr lang="de-DE" smtClean="0"/>
              <a:t>‹Nr.›</a:t>
            </a:fld>
            <a:endParaRPr lang="de-DE"/>
          </a:p>
        </p:txBody>
      </p:sp>
    </p:spTree>
    <p:extLst>
      <p:ext uri="{BB962C8B-B14F-4D97-AF65-F5344CB8AC3E}">
        <p14:creationId xmlns:p14="http://schemas.microsoft.com/office/powerpoint/2010/main" val="3733043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0F8C21-EFE7-016E-9F81-2B55B27D3030}"/>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CDA4D31-A0CE-67BD-AE35-D8A69EA7A2E0}"/>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EEBD11B-D9EA-C9E2-B3DF-5AF8C19457FA}"/>
              </a:ext>
            </a:extLst>
          </p:cNvPr>
          <p:cNvSpPr>
            <a:spLocks noGrp="1"/>
          </p:cNvSpPr>
          <p:nvPr>
            <p:ph type="dt" sz="half" idx="10"/>
          </p:nvPr>
        </p:nvSpPr>
        <p:spPr/>
        <p:txBody>
          <a:bodyPr/>
          <a:lstStyle/>
          <a:p>
            <a:fld id="{32165EA6-6D0C-4C15-AAEE-679B1878401C}" type="datetimeFigureOut">
              <a:rPr lang="de-DE" smtClean="0"/>
              <a:t>28.01.2025</a:t>
            </a:fld>
            <a:endParaRPr lang="de-DE"/>
          </a:p>
        </p:txBody>
      </p:sp>
      <p:sp>
        <p:nvSpPr>
          <p:cNvPr id="5" name="Fußzeilenplatzhalter 4">
            <a:extLst>
              <a:ext uri="{FF2B5EF4-FFF2-40B4-BE49-F238E27FC236}">
                <a16:creationId xmlns:a16="http://schemas.microsoft.com/office/drawing/2014/main" id="{7EEDDE3E-9390-5B6A-34FF-6C0694E4F81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0D27FE7-A799-A649-ECF4-E240BBA85212}"/>
              </a:ext>
            </a:extLst>
          </p:cNvPr>
          <p:cNvSpPr>
            <a:spLocks noGrp="1"/>
          </p:cNvSpPr>
          <p:nvPr>
            <p:ph type="sldNum" sz="quarter" idx="12"/>
          </p:nvPr>
        </p:nvSpPr>
        <p:spPr/>
        <p:txBody>
          <a:bodyPr/>
          <a:lstStyle/>
          <a:p>
            <a:fld id="{8389C1EB-59F4-4429-9965-2F304AC7ABCA}" type="slidenum">
              <a:rPr lang="de-DE" smtClean="0"/>
              <a:t>‹Nr.›</a:t>
            </a:fld>
            <a:endParaRPr lang="de-DE"/>
          </a:p>
        </p:txBody>
      </p:sp>
    </p:spTree>
    <p:extLst>
      <p:ext uri="{BB962C8B-B14F-4D97-AF65-F5344CB8AC3E}">
        <p14:creationId xmlns:p14="http://schemas.microsoft.com/office/powerpoint/2010/main" val="4047862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0CE65824-C27E-717B-3189-50E3CC894B40}"/>
              </a:ext>
            </a:extLst>
          </p:cNvPr>
          <p:cNvSpPr>
            <a:spLocks noGrp="1"/>
          </p:cNvSpPr>
          <p:nvPr>
            <p:ph type="title" orient="vert"/>
          </p:nvPr>
        </p:nvSpPr>
        <p:spPr>
          <a:xfrm>
            <a:off x="6543675" y="273844"/>
            <a:ext cx="1971675" cy="4358879"/>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134662E-2B52-1CB7-D79D-D6ED9BF71507}"/>
              </a:ext>
            </a:extLst>
          </p:cNvPr>
          <p:cNvSpPr>
            <a:spLocks noGrp="1"/>
          </p:cNvSpPr>
          <p:nvPr>
            <p:ph type="body" orient="vert" idx="1"/>
          </p:nvPr>
        </p:nvSpPr>
        <p:spPr>
          <a:xfrm>
            <a:off x="628650" y="273844"/>
            <a:ext cx="5800725" cy="4358879"/>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13C98B0-84B7-FA9C-44C8-CA3EC575DF04}"/>
              </a:ext>
            </a:extLst>
          </p:cNvPr>
          <p:cNvSpPr>
            <a:spLocks noGrp="1"/>
          </p:cNvSpPr>
          <p:nvPr>
            <p:ph type="dt" sz="half" idx="10"/>
          </p:nvPr>
        </p:nvSpPr>
        <p:spPr/>
        <p:txBody>
          <a:bodyPr/>
          <a:lstStyle/>
          <a:p>
            <a:fld id="{32165EA6-6D0C-4C15-AAEE-679B1878401C}" type="datetimeFigureOut">
              <a:rPr lang="de-DE" smtClean="0"/>
              <a:t>28.01.2025</a:t>
            </a:fld>
            <a:endParaRPr lang="de-DE"/>
          </a:p>
        </p:txBody>
      </p:sp>
      <p:sp>
        <p:nvSpPr>
          <p:cNvPr id="5" name="Fußzeilenplatzhalter 4">
            <a:extLst>
              <a:ext uri="{FF2B5EF4-FFF2-40B4-BE49-F238E27FC236}">
                <a16:creationId xmlns:a16="http://schemas.microsoft.com/office/drawing/2014/main" id="{6E151A65-811F-21BD-14A6-3386B02ACDE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994F4D8-38FF-BE74-18C5-E3E7C4A29045}"/>
              </a:ext>
            </a:extLst>
          </p:cNvPr>
          <p:cNvSpPr>
            <a:spLocks noGrp="1"/>
          </p:cNvSpPr>
          <p:nvPr>
            <p:ph type="sldNum" sz="quarter" idx="12"/>
          </p:nvPr>
        </p:nvSpPr>
        <p:spPr/>
        <p:txBody>
          <a:bodyPr/>
          <a:lstStyle/>
          <a:p>
            <a:fld id="{8389C1EB-59F4-4429-9965-2F304AC7ABCA}" type="slidenum">
              <a:rPr lang="de-DE" smtClean="0"/>
              <a:t>‹Nr.›</a:t>
            </a:fld>
            <a:endParaRPr lang="de-DE"/>
          </a:p>
        </p:txBody>
      </p:sp>
    </p:spTree>
    <p:extLst>
      <p:ext uri="{BB962C8B-B14F-4D97-AF65-F5344CB8AC3E}">
        <p14:creationId xmlns:p14="http://schemas.microsoft.com/office/powerpoint/2010/main" val="42680950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1_Titelfolie mit Bild">
    <p:spTree>
      <p:nvGrpSpPr>
        <p:cNvPr id="1" name=""/>
        <p:cNvGrpSpPr/>
        <p:nvPr/>
      </p:nvGrpSpPr>
      <p:grpSpPr>
        <a:xfrm>
          <a:off x="0" y="0"/>
          <a:ext cx="0" cy="0"/>
          <a:chOff x="0" y="0"/>
          <a:chExt cx="0" cy="0"/>
        </a:xfrm>
      </p:grpSpPr>
      <p:sp>
        <p:nvSpPr>
          <p:cNvPr id="13" name="Textfeld 12"/>
          <p:cNvSpPr txBox="1"/>
          <p:nvPr userDrawn="1"/>
        </p:nvSpPr>
        <p:spPr>
          <a:xfrm rot="16200000">
            <a:off x="8819954" y="1841807"/>
            <a:ext cx="512961" cy="76944"/>
          </a:xfrm>
          <a:prstGeom prst="rect">
            <a:avLst/>
          </a:prstGeom>
          <a:noFill/>
        </p:spPr>
        <p:txBody>
          <a:bodyPr wrap="none" lIns="0" tIns="0" rIns="0" bIns="0" rtlCol="0">
            <a:spAutoFit/>
          </a:bodyPr>
          <a:lstStyle/>
          <a:p>
            <a:pPr algn="l"/>
            <a:r>
              <a:rPr lang="de-DE" sz="500" dirty="0">
                <a:solidFill>
                  <a:schemeClr val="bg1"/>
                </a:solidFill>
                <a:latin typeface="Meta IGM" panose="02000503040000020004" pitchFamily="2" charset="0"/>
              </a:rPr>
              <a:t>Foto: Reiner</a:t>
            </a:r>
            <a:r>
              <a:rPr lang="de-DE" sz="500" baseline="0" dirty="0">
                <a:solidFill>
                  <a:schemeClr val="bg1"/>
                </a:solidFill>
                <a:latin typeface="Meta IGM" panose="02000503040000020004" pitchFamily="2" charset="0"/>
              </a:rPr>
              <a:t> Kunze</a:t>
            </a:r>
            <a:endParaRPr lang="de-DE" sz="500" dirty="0">
              <a:solidFill>
                <a:schemeClr val="bg1"/>
              </a:solidFill>
              <a:latin typeface="Meta IGM" panose="02000503040000020004" pitchFamily="2" charset="0"/>
            </a:endParaRPr>
          </a:p>
        </p:txBody>
      </p:sp>
      <p:sp>
        <p:nvSpPr>
          <p:cNvPr id="8" name="Textplatzhalter 7"/>
          <p:cNvSpPr>
            <a:spLocks noGrp="1"/>
          </p:cNvSpPr>
          <p:nvPr>
            <p:ph type="body" sz="quarter" idx="10" hasCustomPrompt="1"/>
          </p:nvPr>
        </p:nvSpPr>
        <p:spPr>
          <a:xfrm>
            <a:off x="250031" y="657872"/>
            <a:ext cx="8654818" cy="327025"/>
          </a:xfrm>
        </p:spPr>
        <p:txBody>
          <a:bodyPr>
            <a:noAutofit/>
          </a:bodyPr>
          <a:lstStyle>
            <a:lvl1pPr>
              <a:defRPr sz="2400" baseline="0">
                <a:latin typeface="Meta Head IGM Cond Black" panose="02000A06040000020004" pitchFamily="2" charset="0"/>
              </a:defRPr>
            </a:lvl1pPr>
          </a:lstStyle>
          <a:p>
            <a:pPr lvl="0"/>
            <a:r>
              <a:rPr lang="de-DE" dirty="0"/>
              <a:t>Untertitel bearbeiten</a:t>
            </a:r>
          </a:p>
        </p:txBody>
      </p:sp>
      <p:sp>
        <p:nvSpPr>
          <p:cNvPr id="10" name="Textplatzhalter 9"/>
          <p:cNvSpPr>
            <a:spLocks noGrp="1"/>
          </p:cNvSpPr>
          <p:nvPr>
            <p:ph type="body" sz="quarter" idx="11" hasCustomPrompt="1"/>
          </p:nvPr>
        </p:nvSpPr>
        <p:spPr>
          <a:xfrm>
            <a:off x="250031" y="149226"/>
            <a:ext cx="8654817" cy="475546"/>
          </a:xfrm>
        </p:spPr>
        <p:txBody>
          <a:bodyPr>
            <a:noAutofit/>
          </a:bodyPr>
          <a:lstStyle>
            <a:lvl1pPr marL="0" indent="0">
              <a:buNone/>
              <a:defRPr sz="3600" baseline="0">
                <a:latin typeface="Meta Head IGM Cond Black" panose="02000A06040000020004" pitchFamily="2" charset="0"/>
              </a:defRPr>
            </a:lvl1pPr>
          </a:lstStyle>
          <a:p>
            <a:pPr lvl="0"/>
            <a:r>
              <a:rPr lang="de-DE" dirty="0"/>
              <a:t>Überschrift bearbeiten</a:t>
            </a:r>
          </a:p>
        </p:txBody>
      </p:sp>
      <p:sp>
        <p:nvSpPr>
          <p:cNvPr id="3" name="Textplatzhalter 2"/>
          <p:cNvSpPr>
            <a:spLocks noGrp="1"/>
          </p:cNvSpPr>
          <p:nvPr>
            <p:ph type="body" sz="quarter" idx="12"/>
          </p:nvPr>
        </p:nvSpPr>
        <p:spPr>
          <a:xfrm>
            <a:off x="250030" y="1078706"/>
            <a:ext cx="8654258" cy="3486150"/>
          </a:xfrm>
        </p:spPr>
        <p:txBody>
          <a:bodyPr/>
          <a:lstStyle>
            <a:lvl1pPr marL="244794">
              <a:defRPr/>
            </a:lvl1pPr>
            <a:lvl2pPr>
              <a:defRPr/>
            </a:lvl2pPr>
            <a:lvl3pPr>
              <a:defRPr/>
            </a:lvl3pPr>
            <a:lvl4pPr>
              <a:defRPr/>
            </a:lvl4pPr>
            <a:lvl5pPr>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179994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816F4-2116-E10B-8039-6926CEED5845}"/>
              </a:ext>
            </a:extLst>
          </p:cNvPr>
          <p:cNvSpPr>
            <a:spLocks noGrp="1"/>
          </p:cNvSpPr>
          <p:nvPr>
            <p:ph type="ctrTitle"/>
          </p:nvPr>
        </p:nvSpPr>
        <p:spPr>
          <a:xfrm>
            <a:off x="1143000" y="841772"/>
            <a:ext cx="6858000" cy="1790700"/>
          </a:xfrm>
        </p:spPr>
        <p:txBody>
          <a:bodyPr anchor="b"/>
          <a:lstStyle>
            <a:lvl1pPr algn="ctr">
              <a:defRPr sz="4500"/>
            </a:lvl1pPr>
          </a:lstStyle>
          <a:p>
            <a:r>
              <a:rPr lang="de-DE"/>
              <a:t>Mastertitelformat bearbeiten</a:t>
            </a:r>
          </a:p>
        </p:txBody>
      </p:sp>
      <p:sp>
        <p:nvSpPr>
          <p:cNvPr id="3" name="Untertitel 2">
            <a:extLst>
              <a:ext uri="{FF2B5EF4-FFF2-40B4-BE49-F238E27FC236}">
                <a16:creationId xmlns:a16="http://schemas.microsoft.com/office/drawing/2014/main" id="{20B8C456-071A-076D-9BD0-479A4CF6276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p>
        </p:txBody>
      </p:sp>
      <p:sp>
        <p:nvSpPr>
          <p:cNvPr id="4" name="Datumsplatzhalter 3">
            <a:extLst>
              <a:ext uri="{FF2B5EF4-FFF2-40B4-BE49-F238E27FC236}">
                <a16:creationId xmlns:a16="http://schemas.microsoft.com/office/drawing/2014/main" id="{9D1536A4-6C5B-E9C7-4260-9B0B92A16DF3}"/>
              </a:ext>
            </a:extLst>
          </p:cNvPr>
          <p:cNvSpPr>
            <a:spLocks noGrp="1"/>
          </p:cNvSpPr>
          <p:nvPr>
            <p:ph type="dt" sz="half" idx="10"/>
          </p:nvPr>
        </p:nvSpPr>
        <p:spPr/>
        <p:txBody>
          <a:bodyPr/>
          <a:lstStyle/>
          <a:p>
            <a:fld id="{CC041EE1-11D7-4D8B-B6EF-1E0116098053}" type="datetimeFigureOut">
              <a:rPr lang="de-DE" smtClean="0"/>
              <a:t>28.01.2025</a:t>
            </a:fld>
            <a:endParaRPr lang="de-DE"/>
          </a:p>
        </p:txBody>
      </p:sp>
      <p:sp>
        <p:nvSpPr>
          <p:cNvPr id="5" name="Fußzeilenplatzhalter 4">
            <a:extLst>
              <a:ext uri="{FF2B5EF4-FFF2-40B4-BE49-F238E27FC236}">
                <a16:creationId xmlns:a16="http://schemas.microsoft.com/office/drawing/2014/main" id="{D49956AA-8896-1878-4D56-88BC0FA54EA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D5FA6C1-3383-38E1-D636-11FECBF7DFC2}"/>
              </a:ext>
            </a:extLst>
          </p:cNvPr>
          <p:cNvSpPr>
            <a:spLocks noGrp="1"/>
          </p:cNvSpPr>
          <p:nvPr>
            <p:ph type="sldNum" sz="quarter" idx="12"/>
          </p:nvPr>
        </p:nvSpPr>
        <p:spPr/>
        <p:txBody>
          <a:bodyPr/>
          <a:lstStyle/>
          <a:p>
            <a:fld id="{3C0B2EDD-32B2-4948-8DA5-4340BE810151}" type="slidenum">
              <a:rPr lang="de-DE" smtClean="0"/>
              <a:t>‹Nr.›</a:t>
            </a:fld>
            <a:endParaRPr lang="de-DE"/>
          </a:p>
        </p:txBody>
      </p:sp>
    </p:spTree>
    <p:extLst>
      <p:ext uri="{BB962C8B-B14F-4D97-AF65-F5344CB8AC3E}">
        <p14:creationId xmlns:p14="http://schemas.microsoft.com/office/powerpoint/2010/main" val="14307129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D98769-B08B-0E22-66A2-9F773730A76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15BCD34-43A4-58ED-6288-CAE3DF2E234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465E289-4C38-4F0D-0C9A-219BCC3DD0D8}"/>
              </a:ext>
            </a:extLst>
          </p:cNvPr>
          <p:cNvSpPr>
            <a:spLocks noGrp="1"/>
          </p:cNvSpPr>
          <p:nvPr>
            <p:ph type="dt" sz="half" idx="10"/>
          </p:nvPr>
        </p:nvSpPr>
        <p:spPr/>
        <p:txBody>
          <a:bodyPr/>
          <a:lstStyle/>
          <a:p>
            <a:fld id="{CC041EE1-11D7-4D8B-B6EF-1E0116098053}" type="datetimeFigureOut">
              <a:rPr lang="de-DE" smtClean="0"/>
              <a:t>28.01.2025</a:t>
            </a:fld>
            <a:endParaRPr lang="de-DE"/>
          </a:p>
        </p:txBody>
      </p:sp>
      <p:sp>
        <p:nvSpPr>
          <p:cNvPr id="5" name="Fußzeilenplatzhalter 4">
            <a:extLst>
              <a:ext uri="{FF2B5EF4-FFF2-40B4-BE49-F238E27FC236}">
                <a16:creationId xmlns:a16="http://schemas.microsoft.com/office/drawing/2014/main" id="{83CA1469-9292-7F35-0E5F-2483CB9F15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C25306C-E751-C67B-EDF8-2DF48BA6CEE6}"/>
              </a:ext>
            </a:extLst>
          </p:cNvPr>
          <p:cNvSpPr>
            <a:spLocks noGrp="1"/>
          </p:cNvSpPr>
          <p:nvPr>
            <p:ph type="sldNum" sz="quarter" idx="12"/>
          </p:nvPr>
        </p:nvSpPr>
        <p:spPr/>
        <p:txBody>
          <a:bodyPr/>
          <a:lstStyle/>
          <a:p>
            <a:fld id="{3C0B2EDD-32B2-4948-8DA5-4340BE810151}" type="slidenum">
              <a:rPr lang="de-DE" smtClean="0"/>
              <a:t>‹Nr.›</a:t>
            </a:fld>
            <a:endParaRPr lang="de-DE"/>
          </a:p>
        </p:txBody>
      </p:sp>
    </p:spTree>
    <p:extLst>
      <p:ext uri="{BB962C8B-B14F-4D97-AF65-F5344CB8AC3E}">
        <p14:creationId xmlns:p14="http://schemas.microsoft.com/office/powerpoint/2010/main" val="3798617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076B22-4C22-2581-8F38-AB94EFDBFD0A}"/>
              </a:ext>
            </a:extLst>
          </p:cNvPr>
          <p:cNvSpPr>
            <a:spLocks noGrp="1"/>
          </p:cNvSpPr>
          <p:nvPr>
            <p:ph type="title"/>
          </p:nvPr>
        </p:nvSpPr>
        <p:spPr>
          <a:xfrm>
            <a:off x="623888" y="1282304"/>
            <a:ext cx="7886700" cy="2139553"/>
          </a:xfrm>
        </p:spPr>
        <p:txBody>
          <a:bodyPr anchor="b"/>
          <a:lstStyle>
            <a:lvl1pPr>
              <a:defRPr sz="4500"/>
            </a:lvl1pPr>
          </a:lstStyle>
          <a:p>
            <a:r>
              <a:rPr lang="de-DE"/>
              <a:t>Mastertitelformat bearbeiten</a:t>
            </a:r>
          </a:p>
        </p:txBody>
      </p:sp>
      <p:sp>
        <p:nvSpPr>
          <p:cNvPr id="3" name="Textplatzhalter 2">
            <a:extLst>
              <a:ext uri="{FF2B5EF4-FFF2-40B4-BE49-F238E27FC236}">
                <a16:creationId xmlns:a16="http://schemas.microsoft.com/office/drawing/2014/main" id="{906A3ABC-D977-4760-F228-E75DD798815C}"/>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473AD72A-92D4-D097-6BDB-DDA4095623DF}"/>
              </a:ext>
            </a:extLst>
          </p:cNvPr>
          <p:cNvSpPr>
            <a:spLocks noGrp="1"/>
          </p:cNvSpPr>
          <p:nvPr>
            <p:ph type="dt" sz="half" idx="10"/>
          </p:nvPr>
        </p:nvSpPr>
        <p:spPr/>
        <p:txBody>
          <a:bodyPr/>
          <a:lstStyle/>
          <a:p>
            <a:fld id="{CC041EE1-11D7-4D8B-B6EF-1E0116098053}" type="datetimeFigureOut">
              <a:rPr lang="de-DE" smtClean="0"/>
              <a:t>28.01.2025</a:t>
            </a:fld>
            <a:endParaRPr lang="de-DE"/>
          </a:p>
        </p:txBody>
      </p:sp>
      <p:sp>
        <p:nvSpPr>
          <p:cNvPr id="5" name="Fußzeilenplatzhalter 4">
            <a:extLst>
              <a:ext uri="{FF2B5EF4-FFF2-40B4-BE49-F238E27FC236}">
                <a16:creationId xmlns:a16="http://schemas.microsoft.com/office/drawing/2014/main" id="{D15AEF00-7EC3-3862-72CB-EEB19C22FA3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8F10F75-0E7D-D0D4-7AC2-70D6910265D5}"/>
              </a:ext>
            </a:extLst>
          </p:cNvPr>
          <p:cNvSpPr>
            <a:spLocks noGrp="1"/>
          </p:cNvSpPr>
          <p:nvPr>
            <p:ph type="sldNum" sz="quarter" idx="12"/>
          </p:nvPr>
        </p:nvSpPr>
        <p:spPr/>
        <p:txBody>
          <a:bodyPr/>
          <a:lstStyle/>
          <a:p>
            <a:fld id="{3C0B2EDD-32B2-4948-8DA5-4340BE810151}" type="slidenum">
              <a:rPr lang="de-DE" smtClean="0"/>
              <a:t>‹Nr.›</a:t>
            </a:fld>
            <a:endParaRPr lang="de-DE"/>
          </a:p>
        </p:txBody>
      </p:sp>
    </p:spTree>
    <p:extLst>
      <p:ext uri="{BB962C8B-B14F-4D97-AF65-F5344CB8AC3E}">
        <p14:creationId xmlns:p14="http://schemas.microsoft.com/office/powerpoint/2010/main" val="2914229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CA2F79-A1FB-D0BE-6ABB-4AC73662A7E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C5B6953-83BB-6004-9090-1104A9DF6FE9}"/>
              </a:ext>
            </a:extLst>
          </p:cNvPr>
          <p:cNvSpPr>
            <a:spLocks noGrp="1"/>
          </p:cNvSpPr>
          <p:nvPr>
            <p:ph sz="half" idx="1"/>
          </p:nvPr>
        </p:nvSpPr>
        <p:spPr>
          <a:xfrm>
            <a:off x="628650" y="1369219"/>
            <a:ext cx="3886200" cy="326350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CE94B55B-9E61-7794-5314-340E663E77C8}"/>
              </a:ext>
            </a:extLst>
          </p:cNvPr>
          <p:cNvSpPr>
            <a:spLocks noGrp="1"/>
          </p:cNvSpPr>
          <p:nvPr>
            <p:ph sz="half" idx="2"/>
          </p:nvPr>
        </p:nvSpPr>
        <p:spPr>
          <a:xfrm>
            <a:off x="4629150" y="1369219"/>
            <a:ext cx="3886200" cy="326350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1D16E15-6A50-AF13-F43A-93C16F1DC37E}"/>
              </a:ext>
            </a:extLst>
          </p:cNvPr>
          <p:cNvSpPr>
            <a:spLocks noGrp="1"/>
          </p:cNvSpPr>
          <p:nvPr>
            <p:ph type="dt" sz="half" idx="10"/>
          </p:nvPr>
        </p:nvSpPr>
        <p:spPr/>
        <p:txBody>
          <a:bodyPr/>
          <a:lstStyle/>
          <a:p>
            <a:fld id="{CC041EE1-11D7-4D8B-B6EF-1E0116098053}" type="datetimeFigureOut">
              <a:rPr lang="de-DE" smtClean="0"/>
              <a:t>28.01.2025</a:t>
            </a:fld>
            <a:endParaRPr lang="de-DE"/>
          </a:p>
        </p:txBody>
      </p:sp>
      <p:sp>
        <p:nvSpPr>
          <p:cNvPr id="6" name="Fußzeilenplatzhalter 5">
            <a:extLst>
              <a:ext uri="{FF2B5EF4-FFF2-40B4-BE49-F238E27FC236}">
                <a16:creationId xmlns:a16="http://schemas.microsoft.com/office/drawing/2014/main" id="{B228BFA1-C640-EF1E-97A9-666B2E0A715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3821186-495C-264D-B280-FBB87862077E}"/>
              </a:ext>
            </a:extLst>
          </p:cNvPr>
          <p:cNvSpPr>
            <a:spLocks noGrp="1"/>
          </p:cNvSpPr>
          <p:nvPr>
            <p:ph type="sldNum" sz="quarter" idx="12"/>
          </p:nvPr>
        </p:nvSpPr>
        <p:spPr/>
        <p:txBody>
          <a:bodyPr/>
          <a:lstStyle/>
          <a:p>
            <a:fld id="{3C0B2EDD-32B2-4948-8DA5-4340BE810151}" type="slidenum">
              <a:rPr lang="de-DE" smtClean="0"/>
              <a:t>‹Nr.›</a:t>
            </a:fld>
            <a:endParaRPr lang="de-DE"/>
          </a:p>
        </p:txBody>
      </p:sp>
    </p:spTree>
    <p:extLst>
      <p:ext uri="{BB962C8B-B14F-4D97-AF65-F5344CB8AC3E}">
        <p14:creationId xmlns:p14="http://schemas.microsoft.com/office/powerpoint/2010/main" val="2705248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64EE67-8101-EC13-4F44-FD8AED5ECCEE}"/>
              </a:ext>
            </a:extLst>
          </p:cNvPr>
          <p:cNvSpPr>
            <a:spLocks noGrp="1"/>
          </p:cNvSpPr>
          <p:nvPr>
            <p:ph type="title"/>
          </p:nvPr>
        </p:nvSpPr>
        <p:spPr>
          <a:xfrm>
            <a:off x="629841" y="273844"/>
            <a:ext cx="7886700" cy="994172"/>
          </a:xfrm>
        </p:spPr>
        <p:txBody>
          <a:bodyPr/>
          <a:lstStyle/>
          <a:p>
            <a:r>
              <a:rPr lang="de-DE"/>
              <a:t>Mastertitelformat bearbeiten</a:t>
            </a:r>
          </a:p>
        </p:txBody>
      </p:sp>
      <p:sp>
        <p:nvSpPr>
          <p:cNvPr id="3" name="Textplatzhalter 2">
            <a:extLst>
              <a:ext uri="{FF2B5EF4-FFF2-40B4-BE49-F238E27FC236}">
                <a16:creationId xmlns:a16="http://schemas.microsoft.com/office/drawing/2014/main" id="{95D98037-5229-5617-2C29-4256658C7EB8}"/>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Inhaltsplatzhalter 3">
            <a:extLst>
              <a:ext uri="{FF2B5EF4-FFF2-40B4-BE49-F238E27FC236}">
                <a16:creationId xmlns:a16="http://schemas.microsoft.com/office/drawing/2014/main" id="{E5AB9C6B-7C9B-9C3E-752D-BF4263F9806E}"/>
              </a:ext>
            </a:extLst>
          </p:cNvPr>
          <p:cNvSpPr>
            <a:spLocks noGrp="1"/>
          </p:cNvSpPr>
          <p:nvPr>
            <p:ph sz="half" idx="2"/>
          </p:nvPr>
        </p:nvSpPr>
        <p:spPr>
          <a:xfrm>
            <a:off x="629842" y="1878806"/>
            <a:ext cx="3868340" cy="276344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381D093B-F0BF-A174-B242-CC7E46EBFFEE}"/>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Inhaltsplatzhalter 5">
            <a:extLst>
              <a:ext uri="{FF2B5EF4-FFF2-40B4-BE49-F238E27FC236}">
                <a16:creationId xmlns:a16="http://schemas.microsoft.com/office/drawing/2014/main" id="{C217BBA4-DED0-C66C-5D32-DA57AEDCAFD1}"/>
              </a:ext>
            </a:extLst>
          </p:cNvPr>
          <p:cNvSpPr>
            <a:spLocks noGrp="1"/>
          </p:cNvSpPr>
          <p:nvPr>
            <p:ph sz="quarter" idx="4"/>
          </p:nvPr>
        </p:nvSpPr>
        <p:spPr>
          <a:xfrm>
            <a:off x="4629150" y="1878806"/>
            <a:ext cx="3887391" cy="276344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38392BC-D305-4476-12BC-FCB3F77FD620}"/>
              </a:ext>
            </a:extLst>
          </p:cNvPr>
          <p:cNvSpPr>
            <a:spLocks noGrp="1"/>
          </p:cNvSpPr>
          <p:nvPr>
            <p:ph type="dt" sz="half" idx="10"/>
          </p:nvPr>
        </p:nvSpPr>
        <p:spPr/>
        <p:txBody>
          <a:bodyPr/>
          <a:lstStyle/>
          <a:p>
            <a:fld id="{CC041EE1-11D7-4D8B-B6EF-1E0116098053}" type="datetimeFigureOut">
              <a:rPr lang="de-DE" smtClean="0"/>
              <a:t>28.01.2025</a:t>
            </a:fld>
            <a:endParaRPr lang="de-DE"/>
          </a:p>
        </p:txBody>
      </p:sp>
      <p:sp>
        <p:nvSpPr>
          <p:cNvPr id="8" name="Fußzeilenplatzhalter 7">
            <a:extLst>
              <a:ext uri="{FF2B5EF4-FFF2-40B4-BE49-F238E27FC236}">
                <a16:creationId xmlns:a16="http://schemas.microsoft.com/office/drawing/2014/main" id="{F76C2638-198B-AF79-6CE0-75142787BEEC}"/>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BCA6221-321C-09B3-F848-D0508FFC392C}"/>
              </a:ext>
            </a:extLst>
          </p:cNvPr>
          <p:cNvSpPr>
            <a:spLocks noGrp="1"/>
          </p:cNvSpPr>
          <p:nvPr>
            <p:ph type="sldNum" sz="quarter" idx="12"/>
          </p:nvPr>
        </p:nvSpPr>
        <p:spPr/>
        <p:txBody>
          <a:bodyPr/>
          <a:lstStyle/>
          <a:p>
            <a:fld id="{3C0B2EDD-32B2-4948-8DA5-4340BE810151}" type="slidenum">
              <a:rPr lang="de-DE" smtClean="0"/>
              <a:t>‹Nr.›</a:t>
            </a:fld>
            <a:endParaRPr lang="de-DE"/>
          </a:p>
        </p:txBody>
      </p:sp>
    </p:spTree>
    <p:extLst>
      <p:ext uri="{BB962C8B-B14F-4D97-AF65-F5344CB8AC3E}">
        <p14:creationId xmlns:p14="http://schemas.microsoft.com/office/powerpoint/2010/main" val="3471732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983EEA-4861-AC2A-0F7E-42E3E76E7EF0}"/>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AA270E0E-D854-8CFF-9AE8-D5A0FBB14DB7}"/>
              </a:ext>
            </a:extLst>
          </p:cNvPr>
          <p:cNvSpPr>
            <a:spLocks noGrp="1"/>
          </p:cNvSpPr>
          <p:nvPr>
            <p:ph type="dt" sz="half" idx="10"/>
          </p:nvPr>
        </p:nvSpPr>
        <p:spPr/>
        <p:txBody>
          <a:bodyPr/>
          <a:lstStyle/>
          <a:p>
            <a:fld id="{CC041EE1-11D7-4D8B-B6EF-1E0116098053}" type="datetimeFigureOut">
              <a:rPr lang="de-DE" smtClean="0"/>
              <a:t>28.01.2025</a:t>
            </a:fld>
            <a:endParaRPr lang="de-DE"/>
          </a:p>
        </p:txBody>
      </p:sp>
      <p:sp>
        <p:nvSpPr>
          <p:cNvPr id="4" name="Fußzeilenplatzhalter 3">
            <a:extLst>
              <a:ext uri="{FF2B5EF4-FFF2-40B4-BE49-F238E27FC236}">
                <a16:creationId xmlns:a16="http://schemas.microsoft.com/office/drawing/2014/main" id="{4B74ACDF-724F-5937-DBAB-7AA09D530C86}"/>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0C3756A-7E51-56CA-BE4D-0A677B1A38AF}"/>
              </a:ext>
            </a:extLst>
          </p:cNvPr>
          <p:cNvSpPr>
            <a:spLocks noGrp="1"/>
          </p:cNvSpPr>
          <p:nvPr>
            <p:ph type="sldNum" sz="quarter" idx="12"/>
          </p:nvPr>
        </p:nvSpPr>
        <p:spPr/>
        <p:txBody>
          <a:bodyPr/>
          <a:lstStyle/>
          <a:p>
            <a:fld id="{3C0B2EDD-32B2-4948-8DA5-4340BE810151}" type="slidenum">
              <a:rPr lang="de-DE" smtClean="0"/>
              <a:t>‹Nr.›</a:t>
            </a:fld>
            <a:endParaRPr lang="de-DE"/>
          </a:p>
        </p:txBody>
      </p:sp>
    </p:spTree>
    <p:extLst>
      <p:ext uri="{BB962C8B-B14F-4D97-AF65-F5344CB8AC3E}">
        <p14:creationId xmlns:p14="http://schemas.microsoft.com/office/powerpoint/2010/main" val="15001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CAA9B39-AB40-DF63-E0C9-4C21CA38A952}"/>
              </a:ext>
            </a:extLst>
          </p:cNvPr>
          <p:cNvSpPr>
            <a:spLocks noGrp="1"/>
          </p:cNvSpPr>
          <p:nvPr>
            <p:ph type="dt" sz="half" idx="10"/>
          </p:nvPr>
        </p:nvSpPr>
        <p:spPr/>
        <p:txBody>
          <a:bodyPr/>
          <a:lstStyle/>
          <a:p>
            <a:fld id="{CC041EE1-11D7-4D8B-B6EF-1E0116098053}" type="datetimeFigureOut">
              <a:rPr lang="de-DE" smtClean="0"/>
              <a:t>28.01.2025</a:t>
            </a:fld>
            <a:endParaRPr lang="de-DE"/>
          </a:p>
        </p:txBody>
      </p:sp>
      <p:sp>
        <p:nvSpPr>
          <p:cNvPr id="3" name="Fußzeilenplatzhalter 2">
            <a:extLst>
              <a:ext uri="{FF2B5EF4-FFF2-40B4-BE49-F238E27FC236}">
                <a16:creationId xmlns:a16="http://schemas.microsoft.com/office/drawing/2014/main" id="{D36D22E8-43C9-2FF9-85B1-0FFECBB874A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540E6975-F11C-AE56-C69E-4A9E5DB0A8D3}"/>
              </a:ext>
            </a:extLst>
          </p:cNvPr>
          <p:cNvSpPr>
            <a:spLocks noGrp="1"/>
          </p:cNvSpPr>
          <p:nvPr>
            <p:ph type="sldNum" sz="quarter" idx="12"/>
          </p:nvPr>
        </p:nvSpPr>
        <p:spPr/>
        <p:txBody>
          <a:bodyPr/>
          <a:lstStyle/>
          <a:p>
            <a:fld id="{3C0B2EDD-32B2-4948-8DA5-4340BE810151}" type="slidenum">
              <a:rPr lang="de-DE" smtClean="0"/>
              <a:t>‹Nr.›</a:t>
            </a:fld>
            <a:endParaRPr lang="de-DE"/>
          </a:p>
        </p:txBody>
      </p:sp>
    </p:spTree>
    <p:extLst>
      <p:ext uri="{BB962C8B-B14F-4D97-AF65-F5344CB8AC3E}">
        <p14:creationId xmlns:p14="http://schemas.microsoft.com/office/powerpoint/2010/main" val="38349312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3FFE69-2269-78E7-41B9-964B9DD7C18F}"/>
              </a:ext>
            </a:extLst>
          </p:cNvPr>
          <p:cNvSpPr>
            <a:spLocks noGrp="1"/>
          </p:cNvSpPr>
          <p:nvPr>
            <p:ph type="title"/>
          </p:nvPr>
        </p:nvSpPr>
        <p:spPr>
          <a:xfrm>
            <a:off x="629841" y="342900"/>
            <a:ext cx="2949178" cy="1200150"/>
          </a:xfrm>
        </p:spPr>
        <p:txBody>
          <a:bodyPr anchor="b"/>
          <a:lstStyle>
            <a:lvl1pPr>
              <a:defRPr sz="2400"/>
            </a:lvl1pPr>
          </a:lstStyle>
          <a:p>
            <a:r>
              <a:rPr lang="de-DE"/>
              <a:t>Mastertitelformat bearbeiten</a:t>
            </a:r>
          </a:p>
        </p:txBody>
      </p:sp>
      <p:sp>
        <p:nvSpPr>
          <p:cNvPr id="3" name="Inhaltsplatzhalter 2">
            <a:extLst>
              <a:ext uri="{FF2B5EF4-FFF2-40B4-BE49-F238E27FC236}">
                <a16:creationId xmlns:a16="http://schemas.microsoft.com/office/drawing/2014/main" id="{E896115F-596D-5987-6714-FB1AB8AB1266}"/>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2847C9DC-2F74-B552-F18B-61882C72EFF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a:extLst>
              <a:ext uri="{FF2B5EF4-FFF2-40B4-BE49-F238E27FC236}">
                <a16:creationId xmlns:a16="http://schemas.microsoft.com/office/drawing/2014/main" id="{F7F39229-7D96-D6D0-DC6C-222A70072D8B}"/>
              </a:ext>
            </a:extLst>
          </p:cNvPr>
          <p:cNvSpPr>
            <a:spLocks noGrp="1"/>
          </p:cNvSpPr>
          <p:nvPr>
            <p:ph type="dt" sz="half" idx="10"/>
          </p:nvPr>
        </p:nvSpPr>
        <p:spPr/>
        <p:txBody>
          <a:bodyPr/>
          <a:lstStyle/>
          <a:p>
            <a:fld id="{CC041EE1-11D7-4D8B-B6EF-1E0116098053}" type="datetimeFigureOut">
              <a:rPr lang="de-DE" smtClean="0"/>
              <a:t>28.01.2025</a:t>
            </a:fld>
            <a:endParaRPr lang="de-DE"/>
          </a:p>
        </p:txBody>
      </p:sp>
      <p:sp>
        <p:nvSpPr>
          <p:cNvPr id="6" name="Fußzeilenplatzhalter 5">
            <a:extLst>
              <a:ext uri="{FF2B5EF4-FFF2-40B4-BE49-F238E27FC236}">
                <a16:creationId xmlns:a16="http://schemas.microsoft.com/office/drawing/2014/main" id="{678708B0-E1F7-E222-39DC-555D506FED9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4CA1F97-3BE7-EF06-0B5C-6DFF994CC7CB}"/>
              </a:ext>
            </a:extLst>
          </p:cNvPr>
          <p:cNvSpPr>
            <a:spLocks noGrp="1"/>
          </p:cNvSpPr>
          <p:nvPr>
            <p:ph type="sldNum" sz="quarter" idx="12"/>
          </p:nvPr>
        </p:nvSpPr>
        <p:spPr/>
        <p:txBody>
          <a:bodyPr/>
          <a:lstStyle/>
          <a:p>
            <a:fld id="{3C0B2EDD-32B2-4948-8DA5-4340BE810151}" type="slidenum">
              <a:rPr lang="de-DE" smtClean="0"/>
              <a:t>‹Nr.›</a:t>
            </a:fld>
            <a:endParaRPr lang="de-DE"/>
          </a:p>
        </p:txBody>
      </p:sp>
    </p:spTree>
    <p:extLst>
      <p:ext uri="{BB962C8B-B14F-4D97-AF65-F5344CB8AC3E}">
        <p14:creationId xmlns:p14="http://schemas.microsoft.com/office/powerpoint/2010/main" val="27739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F6B612-821A-5A9C-9003-72F81D144D39}"/>
              </a:ext>
            </a:extLst>
          </p:cNvPr>
          <p:cNvSpPr>
            <a:spLocks noGrp="1"/>
          </p:cNvSpPr>
          <p:nvPr>
            <p:ph type="title"/>
          </p:nvPr>
        </p:nvSpPr>
        <p:spPr>
          <a:xfrm>
            <a:off x="629841" y="342900"/>
            <a:ext cx="2949178" cy="1200150"/>
          </a:xfrm>
        </p:spPr>
        <p:txBody>
          <a:bodyPr anchor="b"/>
          <a:lstStyle>
            <a:lvl1pPr>
              <a:defRPr sz="2400"/>
            </a:lvl1pPr>
          </a:lstStyle>
          <a:p>
            <a:r>
              <a:rPr lang="de-DE"/>
              <a:t>Mastertitelformat bearbeiten</a:t>
            </a:r>
          </a:p>
        </p:txBody>
      </p:sp>
      <p:sp>
        <p:nvSpPr>
          <p:cNvPr id="3" name="Bildplatzhalter 2">
            <a:extLst>
              <a:ext uri="{FF2B5EF4-FFF2-40B4-BE49-F238E27FC236}">
                <a16:creationId xmlns:a16="http://schemas.microsoft.com/office/drawing/2014/main" id="{ED9EBCB7-A28E-AF6E-B6BA-9B48A3D4E87E}"/>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e-DE"/>
          </a:p>
        </p:txBody>
      </p:sp>
      <p:sp>
        <p:nvSpPr>
          <p:cNvPr id="4" name="Textplatzhalter 3">
            <a:extLst>
              <a:ext uri="{FF2B5EF4-FFF2-40B4-BE49-F238E27FC236}">
                <a16:creationId xmlns:a16="http://schemas.microsoft.com/office/drawing/2014/main" id="{F470BB3A-2FCB-20D2-33B4-5E9A29CE4607}"/>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a:extLst>
              <a:ext uri="{FF2B5EF4-FFF2-40B4-BE49-F238E27FC236}">
                <a16:creationId xmlns:a16="http://schemas.microsoft.com/office/drawing/2014/main" id="{0B6EDB03-A813-AC49-4C6D-3089D8D3B778}"/>
              </a:ext>
            </a:extLst>
          </p:cNvPr>
          <p:cNvSpPr>
            <a:spLocks noGrp="1"/>
          </p:cNvSpPr>
          <p:nvPr>
            <p:ph type="dt" sz="half" idx="10"/>
          </p:nvPr>
        </p:nvSpPr>
        <p:spPr/>
        <p:txBody>
          <a:bodyPr/>
          <a:lstStyle/>
          <a:p>
            <a:fld id="{CC041EE1-11D7-4D8B-B6EF-1E0116098053}" type="datetimeFigureOut">
              <a:rPr lang="de-DE" smtClean="0"/>
              <a:t>28.01.2025</a:t>
            </a:fld>
            <a:endParaRPr lang="de-DE"/>
          </a:p>
        </p:txBody>
      </p:sp>
      <p:sp>
        <p:nvSpPr>
          <p:cNvPr id="6" name="Fußzeilenplatzhalter 5">
            <a:extLst>
              <a:ext uri="{FF2B5EF4-FFF2-40B4-BE49-F238E27FC236}">
                <a16:creationId xmlns:a16="http://schemas.microsoft.com/office/drawing/2014/main" id="{6366D1D8-4E21-4383-0F9B-A250D03B932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8DE5185-6F2F-E218-7C52-9F5AD1071381}"/>
              </a:ext>
            </a:extLst>
          </p:cNvPr>
          <p:cNvSpPr>
            <a:spLocks noGrp="1"/>
          </p:cNvSpPr>
          <p:nvPr>
            <p:ph type="sldNum" sz="quarter" idx="12"/>
          </p:nvPr>
        </p:nvSpPr>
        <p:spPr/>
        <p:txBody>
          <a:bodyPr/>
          <a:lstStyle/>
          <a:p>
            <a:fld id="{3C0B2EDD-32B2-4948-8DA5-4340BE810151}" type="slidenum">
              <a:rPr lang="de-DE" smtClean="0"/>
              <a:t>‹Nr.›</a:t>
            </a:fld>
            <a:endParaRPr lang="de-DE"/>
          </a:p>
        </p:txBody>
      </p:sp>
    </p:spTree>
    <p:extLst>
      <p:ext uri="{BB962C8B-B14F-4D97-AF65-F5344CB8AC3E}">
        <p14:creationId xmlns:p14="http://schemas.microsoft.com/office/powerpoint/2010/main" val="34127780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8BF542-6DD4-42EE-F0FF-111680B94A5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F0261649-A9A7-17EC-26C6-12FCD0693F9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D98CC8F-CC69-7558-97D6-99278486C2D1}"/>
              </a:ext>
            </a:extLst>
          </p:cNvPr>
          <p:cNvSpPr>
            <a:spLocks noGrp="1"/>
          </p:cNvSpPr>
          <p:nvPr>
            <p:ph type="dt" sz="half" idx="10"/>
          </p:nvPr>
        </p:nvSpPr>
        <p:spPr/>
        <p:txBody>
          <a:bodyPr/>
          <a:lstStyle/>
          <a:p>
            <a:fld id="{CC041EE1-11D7-4D8B-B6EF-1E0116098053}" type="datetimeFigureOut">
              <a:rPr lang="de-DE" smtClean="0"/>
              <a:t>28.01.2025</a:t>
            </a:fld>
            <a:endParaRPr lang="de-DE"/>
          </a:p>
        </p:txBody>
      </p:sp>
      <p:sp>
        <p:nvSpPr>
          <p:cNvPr id="5" name="Fußzeilenplatzhalter 4">
            <a:extLst>
              <a:ext uri="{FF2B5EF4-FFF2-40B4-BE49-F238E27FC236}">
                <a16:creationId xmlns:a16="http://schemas.microsoft.com/office/drawing/2014/main" id="{75C5BD42-2CCF-D53D-6BA1-5A0C741DA67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1C5B683-0C6D-8C25-6C04-93ECD0D9D406}"/>
              </a:ext>
            </a:extLst>
          </p:cNvPr>
          <p:cNvSpPr>
            <a:spLocks noGrp="1"/>
          </p:cNvSpPr>
          <p:nvPr>
            <p:ph type="sldNum" sz="quarter" idx="12"/>
          </p:nvPr>
        </p:nvSpPr>
        <p:spPr/>
        <p:txBody>
          <a:bodyPr/>
          <a:lstStyle/>
          <a:p>
            <a:fld id="{3C0B2EDD-32B2-4948-8DA5-4340BE810151}" type="slidenum">
              <a:rPr lang="de-DE" smtClean="0"/>
              <a:t>‹Nr.›</a:t>
            </a:fld>
            <a:endParaRPr lang="de-DE"/>
          </a:p>
        </p:txBody>
      </p:sp>
    </p:spTree>
    <p:extLst>
      <p:ext uri="{BB962C8B-B14F-4D97-AF65-F5344CB8AC3E}">
        <p14:creationId xmlns:p14="http://schemas.microsoft.com/office/powerpoint/2010/main" val="3584860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C130AA27-F65F-59DB-9853-7EFD0FDA294F}"/>
              </a:ext>
            </a:extLst>
          </p:cNvPr>
          <p:cNvSpPr>
            <a:spLocks noGrp="1"/>
          </p:cNvSpPr>
          <p:nvPr>
            <p:ph type="title" orient="vert"/>
          </p:nvPr>
        </p:nvSpPr>
        <p:spPr>
          <a:xfrm>
            <a:off x="6543675" y="273844"/>
            <a:ext cx="1971675" cy="4358879"/>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F7E0694C-2B9F-9406-ACC3-A4E24753DAEF}"/>
              </a:ext>
            </a:extLst>
          </p:cNvPr>
          <p:cNvSpPr>
            <a:spLocks noGrp="1"/>
          </p:cNvSpPr>
          <p:nvPr>
            <p:ph type="body" orient="vert" idx="1"/>
          </p:nvPr>
        </p:nvSpPr>
        <p:spPr>
          <a:xfrm>
            <a:off x="628650" y="273844"/>
            <a:ext cx="5800725" cy="4358879"/>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C79353F-D793-92C5-E2DF-F1599CCC760A}"/>
              </a:ext>
            </a:extLst>
          </p:cNvPr>
          <p:cNvSpPr>
            <a:spLocks noGrp="1"/>
          </p:cNvSpPr>
          <p:nvPr>
            <p:ph type="dt" sz="half" idx="10"/>
          </p:nvPr>
        </p:nvSpPr>
        <p:spPr/>
        <p:txBody>
          <a:bodyPr/>
          <a:lstStyle/>
          <a:p>
            <a:fld id="{CC041EE1-11D7-4D8B-B6EF-1E0116098053}" type="datetimeFigureOut">
              <a:rPr lang="de-DE" smtClean="0"/>
              <a:t>28.01.2025</a:t>
            </a:fld>
            <a:endParaRPr lang="de-DE"/>
          </a:p>
        </p:txBody>
      </p:sp>
      <p:sp>
        <p:nvSpPr>
          <p:cNvPr id="5" name="Fußzeilenplatzhalter 4">
            <a:extLst>
              <a:ext uri="{FF2B5EF4-FFF2-40B4-BE49-F238E27FC236}">
                <a16:creationId xmlns:a16="http://schemas.microsoft.com/office/drawing/2014/main" id="{AD02D12B-DAD8-42ED-825C-48FEE9ACEC1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6618850-0769-7EA0-D48F-7D1F0D18C3DB}"/>
              </a:ext>
            </a:extLst>
          </p:cNvPr>
          <p:cNvSpPr>
            <a:spLocks noGrp="1"/>
          </p:cNvSpPr>
          <p:nvPr>
            <p:ph type="sldNum" sz="quarter" idx="12"/>
          </p:nvPr>
        </p:nvSpPr>
        <p:spPr/>
        <p:txBody>
          <a:bodyPr/>
          <a:lstStyle/>
          <a:p>
            <a:fld id="{3C0B2EDD-32B2-4948-8DA5-4340BE810151}" type="slidenum">
              <a:rPr lang="de-DE" smtClean="0"/>
              <a:t>‹Nr.›</a:t>
            </a:fld>
            <a:endParaRPr lang="de-DE"/>
          </a:p>
        </p:txBody>
      </p:sp>
    </p:spTree>
    <p:extLst>
      <p:ext uri="{BB962C8B-B14F-4D97-AF65-F5344CB8AC3E}">
        <p14:creationId xmlns:p14="http://schemas.microsoft.com/office/powerpoint/2010/main" val="41359468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folie mit Bild">
    <p:spTree>
      <p:nvGrpSpPr>
        <p:cNvPr id="1" name=""/>
        <p:cNvGrpSpPr/>
        <p:nvPr/>
      </p:nvGrpSpPr>
      <p:grpSpPr>
        <a:xfrm>
          <a:off x="0" y="0"/>
          <a:ext cx="0" cy="0"/>
          <a:chOff x="0" y="0"/>
          <a:chExt cx="0" cy="0"/>
        </a:xfrm>
      </p:grpSpPr>
      <p:sp>
        <p:nvSpPr>
          <p:cNvPr id="32" name="Rechteck 31">
            <a:extLst>
              <a:ext uri="{FF2B5EF4-FFF2-40B4-BE49-F238E27FC236}">
                <a16:creationId xmlns:a16="http://schemas.microsoft.com/office/drawing/2014/main" id="{7A5ECE3D-4B62-964E-BF60-6DD95EC06B60}"/>
              </a:ext>
            </a:extLst>
          </p:cNvPr>
          <p:cNvSpPr/>
          <p:nvPr userDrawn="1"/>
        </p:nvSpPr>
        <p:spPr>
          <a:xfrm>
            <a:off x="0" y="0"/>
            <a:ext cx="9144000" cy="40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Meta IGM" panose="02000503040000020004" pitchFamily="2" charset="0"/>
            </a:endParaRPr>
          </a:p>
        </p:txBody>
      </p:sp>
      <p:sp>
        <p:nvSpPr>
          <p:cNvPr id="36" name="Rechteck 35">
            <a:extLst>
              <a:ext uri="{FF2B5EF4-FFF2-40B4-BE49-F238E27FC236}">
                <a16:creationId xmlns:a16="http://schemas.microsoft.com/office/drawing/2014/main" id="{551D7B0F-DCAE-5B45-A92D-07BA8B987DC0}"/>
              </a:ext>
            </a:extLst>
          </p:cNvPr>
          <p:cNvSpPr/>
          <p:nvPr userDrawn="1"/>
        </p:nvSpPr>
        <p:spPr>
          <a:xfrm rot="3786198">
            <a:off x="6696058" y="1873841"/>
            <a:ext cx="1741767" cy="4431387"/>
          </a:xfrm>
          <a:custGeom>
            <a:avLst/>
            <a:gdLst>
              <a:gd name="connsiteX0" fmla="*/ 0 w 1559566"/>
              <a:gd name="connsiteY0" fmla="*/ 0 h 3868614"/>
              <a:gd name="connsiteX1" fmla="*/ 1559566 w 1559566"/>
              <a:gd name="connsiteY1" fmla="*/ 0 h 3868614"/>
              <a:gd name="connsiteX2" fmla="*/ 1559566 w 1559566"/>
              <a:gd name="connsiteY2" fmla="*/ 3868614 h 3868614"/>
              <a:gd name="connsiteX3" fmla="*/ 0 w 1559566"/>
              <a:gd name="connsiteY3" fmla="*/ 3868614 h 3868614"/>
              <a:gd name="connsiteX4" fmla="*/ 0 w 1559566"/>
              <a:gd name="connsiteY4" fmla="*/ 0 h 3868614"/>
              <a:gd name="connsiteX0" fmla="*/ 0 w 1559566"/>
              <a:gd name="connsiteY0" fmla="*/ 0 h 3868614"/>
              <a:gd name="connsiteX1" fmla="*/ 1559566 w 1559566"/>
              <a:gd name="connsiteY1" fmla="*/ 0 h 3868614"/>
              <a:gd name="connsiteX2" fmla="*/ 424813 w 1559566"/>
              <a:gd name="connsiteY2" fmla="*/ 3663256 h 3868614"/>
              <a:gd name="connsiteX3" fmla="*/ 0 w 1559566"/>
              <a:gd name="connsiteY3" fmla="*/ 3868614 h 3868614"/>
              <a:gd name="connsiteX4" fmla="*/ 0 w 1559566"/>
              <a:gd name="connsiteY4" fmla="*/ 0 h 3868614"/>
              <a:gd name="connsiteX0" fmla="*/ 0 w 1559566"/>
              <a:gd name="connsiteY0" fmla="*/ 0 h 3868614"/>
              <a:gd name="connsiteX1" fmla="*/ 1559566 w 1559566"/>
              <a:gd name="connsiteY1" fmla="*/ 0 h 3868614"/>
              <a:gd name="connsiteX2" fmla="*/ 577634 w 1559566"/>
              <a:gd name="connsiteY2" fmla="*/ 3755016 h 3868614"/>
              <a:gd name="connsiteX3" fmla="*/ 0 w 1559566"/>
              <a:gd name="connsiteY3" fmla="*/ 3868614 h 3868614"/>
              <a:gd name="connsiteX4" fmla="*/ 0 w 1559566"/>
              <a:gd name="connsiteY4" fmla="*/ 0 h 3868614"/>
              <a:gd name="connsiteX0" fmla="*/ 0 w 1842555"/>
              <a:gd name="connsiteY0" fmla="*/ 0 h 3868614"/>
              <a:gd name="connsiteX1" fmla="*/ 1842555 w 1842555"/>
              <a:gd name="connsiteY1" fmla="*/ 172029 h 3868614"/>
              <a:gd name="connsiteX2" fmla="*/ 577634 w 1842555"/>
              <a:gd name="connsiteY2" fmla="*/ 3755016 h 3868614"/>
              <a:gd name="connsiteX3" fmla="*/ 0 w 1842555"/>
              <a:gd name="connsiteY3" fmla="*/ 3868614 h 3868614"/>
              <a:gd name="connsiteX4" fmla="*/ 0 w 1842555"/>
              <a:gd name="connsiteY4" fmla="*/ 0 h 3868614"/>
              <a:gd name="connsiteX0" fmla="*/ 0 w 1842555"/>
              <a:gd name="connsiteY0" fmla="*/ 0 h 3868614"/>
              <a:gd name="connsiteX1" fmla="*/ 1842555 w 1842555"/>
              <a:gd name="connsiteY1" fmla="*/ 172029 h 3868614"/>
              <a:gd name="connsiteX2" fmla="*/ 634265 w 1842555"/>
              <a:gd name="connsiteY2" fmla="*/ 3783743 h 3868614"/>
              <a:gd name="connsiteX3" fmla="*/ 0 w 1842555"/>
              <a:gd name="connsiteY3" fmla="*/ 3868614 h 3868614"/>
              <a:gd name="connsiteX4" fmla="*/ 0 w 1842555"/>
              <a:gd name="connsiteY4" fmla="*/ 0 h 3868614"/>
              <a:gd name="connsiteX0" fmla="*/ 0 w 1842555"/>
              <a:gd name="connsiteY0" fmla="*/ 0 h 3868614"/>
              <a:gd name="connsiteX1" fmla="*/ 1842555 w 1842555"/>
              <a:gd name="connsiteY1" fmla="*/ 172029 h 3868614"/>
              <a:gd name="connsiteX2" fmla="*/ 487189 w 1842555"/>
              <a:gd name="connsiteY2" fmla="*/ 3680657 h 3868614"/>
              <a:gd name="connsiteX3" fmla="*/ 0 w 1842555"/>
              <a:gd name="connsiteY3" fmla="*/ 3868614 h 3868614"/>
              <a:gd name="connsiteX4" fmla="*/ 0 w 1842555"/>
              <a:gd name="connsiteY4" fmla="*/ 0 h 3868614"/>
              <a:gd name="connsiteX0" fmla="*/ 0 w 1600947"/>
              <a:gd name="connsiteY0" fmla="*/ 0 h 3868614"/>
              <a:gd name="connsiteX1" fmla="*/ 1600947 w 1600947"/>
              <a:gd name="connsiteY1" fmla="*/ 807584 h 3868614"/>
              <a:gd name="connsiteX2" fmla="*/ 487189 w 1600947"/>
              <a:gd name="connsiteY2" fmla="*/ 3680657 h 3868614"/>
              <a:gd name="connsiteX3" fmla="*/ 0 w 1600947"/>
              <a:gd name="connsiteY3" fmla="*/ 3868614 h 3868614"/>
              <a:gd name="connsiteX4" fmla="*/ 0 w 1600947"/>
              <a:gd name="connsiteY4" fmla="*/ 0 h 3868614"/>
              <a:gd name="connsiteX0" fmla="*/ 0 w 1603382"/>
              <a:gd name="connsiteY0" fmla="*/ 0 h 3868614"/>
              <a:gd name="connsiteX1" fmla="*/ 1603382 w 1603382"/>
              <a:gd name="connsiteY1" fmla="*/ 815034 h 3868614"/>
              <a:gd name="connsiteX2" fmla="*/ 487189 w 1603382"/>
              <a:gd name="connsiteY2" fmla="*/ 3680657 h 3868614"/>
              <a:gd name="connsiteX3" fmla="*/ 0 w 1603382"/>
              <a:gd name="connsiteY3" fmla="*/ 3868614 h 3868614"/>
              <a:gd name="connsiteX4" fmla="*/ 0 w 1603382"/>
              <a:gd name="connsiteY4" fmla="*/ 0 h 3868614"/>
              <a:gd name="connsiteX0" fmla="*/ 0 w 1603382"/>
              <a:gd name="connsiteY0" fmla="*/ 0 h 4431387"/>
              <a:gd name="connsiteX1" fmla="*/ 1603382 w 1603382"/>
              <a:gd name="connsiteY1" fmla="*/ 815034 h 4431387"/>
              <a:gd name="connsiteX2" fmla="*/ 19379 w 1603382"/>
              <a:gd name="connsiteY2" fmla="*/ 4431387 h 4431387"/>
              <a:gd name="connsiteX3" fmla="*/ 0 w 1603382"/>
              <a:gd name="connsiteY3" fmla="*/ 3868614 h 4431387"/>
              <a:gd name="connsiteX4" fmla="*/ 0 w 1603382"/>
              <a:gd name="connsiteY4" fmla="*/ 0 h 4431387"/>
              <a:gd name="connsiteX0" fmla="*/ 0 w 1741767"/>
              <a:gd name="connsiteY0" fmla="*/ 0 h 4431387"/>
              <a:gd name="connsiteX1" fmla="*/ 1741767 w 1741767"/>
              <a:gd name="connsiteY1" fmla="*/ 885230 h 4431387"/>
              <a:gd name="connsiteX2" fmla="*/ 19379 w 1741767"/>
              <a:gd name="connsiteY2" fmla="*/ 4431387 h 4431387"/>
              <a:gd name="connsiteX3" fmla="*/ 0 w 1741767"/>
              <a:gd name="connsiteY3" fmla="*/ 3868614 h 4431387"/>
              <a:gd name="connsiteX4" fmla="*/ 0 w 1741767"/>
              <a:gd name="connsiteY4" fmla="*/ 0 h 4431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1767" h="4431387">
                <a:moveTo>
                  <a:pt x="0" y="0"/>
                </a:moveTo>
                <a:lnTo>
                  <a:pt x="1741767" y="885230"/>
                </a:lnTo>
                <a:lnTo>
                  <a:pt x="19379" y="4431387"/>
                </a:lnTo>
                <a:lnTo>
                  <a:pt x="0" y="38686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Meta IGM" panose="02000503040000020004" pitchFamily="2" charset="0"/>
            </a:endParaRPr>
          </a:p>
        </p:txBody>
      </p:sp>
      <p:pic>
        <p:nvPicPr>
          <p:cNvPr id="38" name="Grafik 37">
            <a:extLst>
              <a:ext uri="{FF2B5EF4-FFF2-40B4-BE49-F238E27FC236}">
                <a16:creationId xmlns:a16="http://schemas.microsoft.com/office/drawing/2014/main" id="{31492AB0-7B02-C047-9A95-FAF70C8D8A54}"/>
              </a:ext>
            </a:extLst>
          </p:cNvPr>
          <p:cNvPicPr>
            <a:picLocks noChangeAspect="1"/>
          </p:cNvPicPr>
          <p:nvPr userDrawn="1"/>
        </p:nvPicPr>
        <p:blipFill>
          <a:blip r:embed="rId2"/>
          <a:stretch>
            <a:fillRect/>
          </a:stretch>
        </p:blipFill>
        <p:spPr>
          <a:xfrm>
            <a:off x="-264862" y="733269"/>
            <a:ext cx="6747304" cy="6661461"/>
          </a:xfrm>
          <a:prstGeom prst="rect">
            <a:avLst/>
          </a:prstGeom>
        </p:spPr>
      </p:pic>
      <p:sp>
        <p:nvSpPr>
          <p:cNvPr id="2" name="Title 1"/>
          <p:cNvSpPr>
            <a:spLocks noGrp="1"/>
          </p:cNvSpPr>
          <p:nvPr>
            <p:ph type="ctrTitle" hasCustomPrompt="1"/>
          </p:nvPr>
        </p:nvSpPr>
        <p:spPr>
          <a:xfrm>
            <a:off x="250825" y="2876550"/>
            <a:ext cx="4859057" cy="1541626"/>
          </a:xfrm>
        </p:spPr>
        <p:txBody>
          <a:bodyPr anchor="b" anchorCtr="0"/>
          <a:lstStyle>
            <a:lvl1pPr algn="l">
              <a:defRPr sz="3500" b="1" i="0" spc="200" baseline="0">
                <a:solidFill>
                  <a:schemeClr val="bg1"/>
                </a:solidFill>
                <a:latin typeface="Meta Head IGM Cond Black" panose="02000506030000020004" pitchFamily="2" charset="77"/>
              </a:defRPr>
            </a:lvl1pPr>
          </a:lstStyle>
          <a:p>
            <a:r>
              <a:rPr lang="de-DE" dirty="0"/>
              <a:t>PRÄSENTATIONSTITEL BEARBEITEN</a:t>
            </a:r>
            <a:endParaRPr lang="en-US" dirty="0"/>
          </a:p>
        </p:txBody>
      </p:sp>
      <p:sp>
        <p:nvSpPr>
          <p:cNvPr id="15" name="Textplatzhalter 14">
            <a:extLst>
              <a:ext uri="{FF2B5EF4-FFF2-40B4-BE49-F238E27FC236}">
                <a16:creationId xmlns:a16="http://schemas.microsoft.com/office/drawing/2014/main" id="{64E9B235-21E8-9341-A119-8338AD853901}"/>
              </a:ext>
            </a:extLst>
          </p:cNvPr>
          <p:cNvSpPr>
            <a:spLocks noGrp="1"/>
          </p:cNvSpPr>
          <p:nvPr>
            <p:ph type="body" sz="quarter" idx="14" hasCustomPrompt="1"/>
          </p:nvPr>
        </p:nvSpPr>
        <p:spPr>
          <a:xfrm>
            <a:off x="250825" y="4430210"/>
            <a:ext cx="2514146" cy="379256"/>
          </a:xfrm>
        </p:spPr>
        <p:txBody>
          <a:bodyPr wrap="none" lIns="0" tIns="0" rIns="0" bIns="0" anchor="ctr" anchorCtr="0">
            <a:normAutofit/>
          </a:bodyPr>
          <a:lstStyle>
            <a:lvl1pPr marL="0" indent="0">
              <a:buNone/>
              <a:defRPr sz="2100" b="0" i="0" spc="100" baseline="0">
                <a:solidFill>
                  <a:schemeClr val="bg1"/>
                </a:solidFill>
                <a:latin typeface="Meta Head IGM Cond Light" panose="02000506030000020004" pitchFamily="2" charset="77"/>
              </a:defRPr>
            </a:lvl1pPr>
          </a:lstStyle>
          <a:p>
            <a:r>
              <a:rPr lang="de-DE" dirty="0"/>
              <a:t>Datum</a:t>
            </a:r>
          </a:p>
        </p:txBody>
      </p:sp>
      <p:pic>
        <p:nvPicPr>
          <p:cNvPr id="3" name="Grafik 2">
            <a:extLst>
              <a:ext uri="{FF2B5EF4-FFF2-40B4-BE49-F238E27FC236}">
                <a16:creationId xmlns:a16="http://schemas.microsoft.com/office/drawing/2014/main" id="{9D61F9E6-B870-EB13-925F-B092C94ADC34}"/>
              </a:ext>
            </a:extLst>
          </p:cNvPr>
          <p:cNvPicPr>
            <a:picLocks noChangeAspect="1"/>
          </p:cNvPicPr>
          <p:nvPr userDrawn="1"/>
        </p:nvPicPr>
        <p:blipFill>
          <a:blip r:embed="rId3"/>
          <a:srcRect/>
          <a:stretch/>
        </p:blipFill>
        <p:spPr>
          <a:xfrm>
            <a:off x="7760578" y="202498"/>
            <a:ext cx="1260205" cy="967305"/>
          </a:xfrm>
          <a:prstGeom prst="rect">
            <a:avLst/>
          </a:prstGeom>
        </p:spPr>
      </p:pic>
    </p:spTree>
    <p:extLst>
      <p:ext uri="{BB962C8B-B14F-4D97-AF65-F5344CB8AC3E}">
        <p14:creationId xmlns:p14="http://schemas.microsoft.com/office/powerpoint/2010/main" val="26297084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folie ohne Bi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80AA2AEA-20EE-1F47-ACF4-0C99D615D47D}"/>
              </a:ext>
            </a:extLst>
          </p:cNvPr>
          <p:cNvPicPr>
            <a:picLocks noChangeAspect="1"/>
          </p:cNvPicPr>
          <p:nvPr userDrawn="1"/>
        </p:nvPicPr>
        <p:blipFill>
          <a:blip r:embed="rId2"/>
          <a:stretch>
            <a:fillRect/>
          </a:stretch>
        </p:blipFill>
        <p:spPr>
          <a:xfrm>
            <a:off x="0" y="0"/>
            <a:ext cx="7143750" cy="5143500"/>
          </a:xfrm>
          <a:prstGeom prst="rect">
            <a:avLst/>
          </a:prstGeom>
        </p:spPr>
      </p:pic>
      <p:sp>
        <p:nvSpPr>
          <p:cNvPr id="2" name="Title 1"/>
          <p:cNvSpPr>
            <a:spLocks noGrp="1"/>
          </p:cNvSpPr>
          <p:nvPr>
            <p:ph type="ctrTitle" hasCustomPrompt="1"/>
          </p:nvPr>
        </p:nvSpPr>
        <p:spPr>
          <a:xfrm>
            <a:off x="250825" y="2374211"/>
            <a:ext cx="6591039" cy="961628"/>
          </a:xfrm>
        </p:spPr>
        <p:txBody>
          <a:bodyPr anchor="ctr" anchorCtr="0"/>
          <a:lstStyle>
            <a:lvl1pPr algn="l">
              <a:defRPr sz="3500" spc="200" baseline="0">
                <a:solidFill>
                  <a:schemeClr val="bg1"/>
                </a:solidFill>
              </a:defRPr>
            </a:lvl1pPr>
          </a:lstStyle>
          <a:p>
            <a:r>
              <a:rPr lang="de-DE" dirty="0"/>
              <a:t>PRÄSENTATIONSTITEL BEARBEITEN</a:t>
            </a:r>
            <a:endParaRPr lang="en-US" dirty="0"/>
          </a:p>
        </p:txBody>
      </p:sp>
      <p:sp>
        <p:nvSpPr>
          <p:cNvPr id="15" name="Textplatzhalter 14">
            <a:extLst>
              <a:ext uri="{FF2B5EF4-FFF2-40B4-BE49-F238E27FC236}">
                <a16:creationId xmlns:a16="http://schemas.microsoft.com/office/drawing/2014/main" id="{64E9B235-21E8-9341-A119-8338AD853901}"/>
              </a:ext>
            </a:extLst>
          </p:cNvPr>
          <p:cNvSpPr>
            <a:spLocks noGrp="1"/>
          </p:cNvSpPr>
          <p:nvPr>
            <p:ph type="body" sz="quarter" idx="14" hasCustomPrompt="1"/>
          </p:nvPr>
        </p:nvSpPr>
        <p:spPr>
          <a:xfrm>
            <a:off x="250825" y="3352934"/>
            <a:ext cx="2514146" cy="347696"/>
          </a:xfrm>
        </p:spPr>
        <p:txBody>
          <a:bodyPr wrap="none" lIns="0" tIns="0" rIns="0" bIns="0" anchor="ctr" anchorCtr="0">
            <a:normAutofit/>
          </a:bodyPr>
          <a:lstStyle>
            <a:lvl1pPr marL="0" indent="0">
              <a:buNone/>
              <a:defRPr sz="2100" b="0" i="0" spc="100" baseline="0">
                <a:solidFill>
                  <a:schemeClr val="bg1"/>
                </a:solidFill>
                <a:latin typeface="Meta Head IGM Cond Light" panose="02000506030000020004" pitchFamily="2" charset="77"/>
              </a:defRPr>
            </a:lvl1pPr>
          </a:lstStyle>
          <a:p>
            <a:r>
              <a:rPr lang="de-DE" dirty="0"/>
              <a:t>Datum</a:t>
            </a:r>
          </a:p>
        </p:txBody>
      </p:sp>
    </p:spTree>
    <p:extLst>
      <p:ext uri="{BB962C8B-B14F-4D97-AF65-F5344CB8AC3E}">
        <p14:creationId xmlns:p14="http://schemas.microsoft.com/office/powerpoint/2010/main" val="7735680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Zwischentitel">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A6C4DE8-63EB-944F-9420-AFA164894E16}"/>
              </a:ext>
            </a:extLst>
          </p:cNvPr>
          <p:cNvPicPr>
            <a:picLocks noChangeAspect="1"/>
          </p:cNvPicPr>
          <p:nvPr userDrawn="1"/>
        </p:nvPicPr>
        <p:blipFill>
          <a:blip r:embed="rId2"/>
          <a:stretch>
            <a:fillRect/>
          </a:stretch>
        </p:blipFill>
        <p:spPr>
          <a:xfrm>
            <a:off x="0" y="0"/>
            <a:ext cx="7143750" cy="5143500"/>
          </a:xfrm>
          <a:prstGeom prst="rect">
            <a:avLst/>
          </a:prstGeom>
        </p:spPr>
      </p:pic>
      <p:pic>
        <p:nvPicPr>
          <p:cNvPr id="34" name="Grafik 33">
            <a:extLst>
              <a:ext uri="{FF2B5EF4-FFF2-40B4-BE49-F238E27FC236}">
                <a16:creationId xmlns:a16="http://schemas.microsoft.com/office/drawing/2014/main" id="{A1E45744-6AD6-4F43-A343-971D23259787}"/>
              </a:ext>
            </a:extLst>
          </p:cNvPr>
          <p:cNvPicPr>
            <a:picLocks noChangeAspect="1"/>
          </p:cNvPicPr>
          <p:nvPr userDrawn="1"/>
        </p:nvPicPr>
        <p:blipFill>
          <a:blip r:embed="rId3"/>
          <a:stretch>
            <a:fillRect/>
          </a:stretch>
        </p:blipFill>
        <p:spPr>
          <a:xfrm>
            <a:off x="8173175" y="238618"/>
            <a:ext cx="720000" cy="720000"/>
          </a:xfrm>
          <a:prstGeom prst="rect">
            <a:avLst/>
          </a:prstGeom>
        </p:spPr>
      </p:pic>
      <p:sp>
        <p:nvSpPr>
          <p:cNvPr id="2" name="Title 1"/>
          <p:cNvSpPr>
            <a:spLocks noGrp="1"/>
          </p:cNvSpPr>
          <p:nvPr>
            <p:ph type="ctrTitle" hasCustomPrompt="1"/>
          </p:nvPr>
        </p:nvSpPr>
        <p:spPr>
          <a:xfrm>
            <a:off x="250825" y="1603659"/>
            <a:ext cx="4859057" cy="2524062"/>
          </a:xfrm>
        </p:spPr>
        <p:txBody>
          <a:bodyPr anchor="ctr" anchorCtr="0"/>
          <a:lstStyle>
            <a:lvl1pPr algn="l">
              <a:defRPr sz="3500" b="1" i="0" spc="200" baseline="0">
                <a:solidFill>
                  <a:schemeClr val="bg1"/>
                </a:solidFill>
                <a:latin typeface="Meta Head IGM Cond Black" panose="02000506030000020004" pitchFamily="2" charset="77"/>
              </a:defRPr>
            </a:lvl1pPr>
          </a:lstStyle>
          <a:p>
            <a:r>
              <a:rPr lang="de-DE" dirty="0"/>
              <a:t>ZWISCHENTITEL BEARBEITEN</a:t>
            </a:r>
            <a:endParaRPr lang="en-US" dirty="0"/>
          </a:p>
        </p:txBody>
      </p:sp>
    </p:spTree>
    <p:extLst>
      <p:ext uri="{BB962C8B-B14F-4D97-AF65-F5344CB8AC3E}">
        <p14:creationId xmlns:p14="http://schemas.microsoft.com/office/powerpoint/2010/main" val="33872579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0825" y="1080000"/>
            <a:ext cx="8642349" cy="454025"/>
          </a:xfrm>
        </p:spPr>
        <p:txBody>
          <a:bodyPr/>
          <a:lstStyle>
            <a:lvl1pPr>
              <a:defRPr spc="200" baseline="0"/>
            </a:lvl1pPr>
          </a:lstStyle>
          <a:p>
            <a:r>
              <a:rPr lang="de-DE" dirty="0"/>
              <a:t>TITEL BEARBEITEN</a:t>
            </a:r>
            <a:endParaRPr lang="en-US" dirty="0"/>
          </a:p>
        </p:txBody>
      </p:sp>
      <p:sp>
        <p:nvSpPr>
          <p:cNvPr id="3" name="Content Placeholder 2"/>
          <p:cNvSpPr>
            <a:spLocks noGrp="1"/>
          </p:cNvSpPr>
          <p:nvPr>
            <p:ph idx="1"/>
          </p:nvPr>
        </p:nvSpPr>
        <p:spPr>
          <a:xfrm>
            <a:off x="250825" y="2299168"/>
            <a:ext cx="8642349" cy="2119409"/>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a:t>Formatvorlagen des Textmasters bearbeiten</a:t>
            </a:r>
          </a:p>
        </p:txBody>
      </p:sp>
      <p:sp>
        <p:nvSpPr>
          <p:cNvPr id="9"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5" y="1544968"/>
            <a:ext cx="8642349" cy="495300"/>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Tree>
    <p:extLst>
      <p:ext uri="{BB962C8B-B14F-4D97-AF65-F5344CB8AC3E}">
        <p14:creationId xmlns:p14="http://schemas.microsoft.com/office/powerpoint/2010/main" val="7688531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und Bilder in Dreiecke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50824" y="2213003"/>
            <a:ext cx="4228968" cy="2228368"/>
          </a:xfrm>
        </p:spPr>
        <p:txBody>
          <a:bodyPr lIns="0" tIns="0" rIns="0" bIns="0">
            <a:noAutofit/>
          </a:bodyPr>
          <a:lstStyle>
            <a:lvl1pPr marL="243450">
              <a:defRPr b="0" i="0">
                <a:latin typeface="Meta IGM" panose="02000503040000020004" pitchFamily="2" charset="0"/>
              </a:defRPr>
            </a:lvl1pPr>
            <a:lvl2pPr>
              <a:defRPr/>
            </a:lvl2pPr>
            <a:lvl3pPr>
              <a:defRPr/>
            </a:lvl3pPr>
            <a:lvl4pPr>
              <a:defRPr/>
            </a:lvl4pPr>
            <a:lvl5pPr>
              <a:defRPr/>
            </a:lvl5pPr>
          </a:lstStyle>
          <a:p>
            <a:pPr lvl="0"/>
            <a:r>
              <a:rPr lang="de-DE"/>
              <a:t>Formatvorlagen des Textmasters bearbeiten</a:t>
            </a:r>
          </a:p>
        </p:txBody>
      </p:sp>
      <p:sp>
        <p:nvSpPr>
          <p:cNvPr id="9" name="Textplatzhalter 8">
            <a:extLst>
              <a:ext uri="{FF2B5EF4-FFF2-40B4-BE49-F238E27FC236}">
                <a16:creationId xmlns:a16="http://schemas.microsoft.com/office/drawing/2014/main" id="{701916FA-D5D3-3649-805F-88EF80C0F85B}"/>
              </a:ext>
            </a:extLst>
          </p:cNvPr>
          <p:cNvSpPr>
            <a:spLocks noGrp="1"/>
          </p:cNvSpPr>
          <p:nvPr>
            <p:ph type="body" sz="quarter" idx="13" hasCustomPrompt="1"/>
          </p:nvPr>
        </p:nvSpPr>
        <p:spPr>
          <a:xfrm>
            <a:off x="250825" y="1579389"/>
            <a:ext cx="4228967" cy="495300"/>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12" name="Title 1">
            <a:extLst>
              <a:ext uri="{FF2B5EF4-FFF2-40B4-BE49-F238E27FC236}">
                <a16:creationId xmlns:a16="http://schemas.microsoft.com/office/drawing/2014/main" id="{B6248DF6-2726-DD4A-A7E5-C91F48E303A9}"/>
              </a:ext>
            </a:extLst>
          </p:cNvPr>
          <p:cNvSpPr>
            <a:spLocks noGrp="1"/>
          </p:cNvSpPr>
          <p:nvPr>
            <p:ph type="title" hasCustomPrompt="1"/>
          </p:nvPr>
        </p:nvSpPr>
        <p:spPr>
          <a:xfrm>
            <a:off x="250825" y="1080000"/>
            <a:ext cx="4228967" cy="472175"/>
          </a:xfrm>
        </p:spPr>
        <p:txBody>
          <a:bodyPr/>
          <a:lstStyle>
            <a:lvl1pPr>
              <a:defRPr spc="200" baseline="0"/>
            </a:lvl1pPr>
          </a:lstStyle>
          <a:p>
            <a:r>
              <a:rPr lang="de-DE" dirty="0"/>
              <a:t>TITEL BEARBEITEN</a:t>
            </a:r>
            <a:endParaRPr lang="en-US" dirty="0"/>
          </a:p>
        </p:txBody>
      </p:sp>
      <p:sp>
        <p:nvSpPr>
          <p:cNvPr id="6" name="Bildplatzhalter 5">
            <a:extLst>
              <a:ext uri="{FF2B5EF4-FFF2-40B4-BE49-F238E27FC236}">
                <a16:creationId xmlns:a16="http://schemas.microsoft.com/office/drawing/2014/main" id="{1AFD7D0B-45C0-0649-BF63-2ABAFA50360B}"/>
              </a:ext>
            </a:extLst>
          </p:cNvPr>
          <p:cNvSpPr>
            <a:spLocks noGrp="1"/>
          </p:cNvSpPr>
          <p:nvPr>
            <p:ph type="pic" sz="quarter" idx="15"/>
          </p:nvPr>
        </p:nvSpPr>
        <p:spPr>
          <a:xfrm>
            <a:off x="5250569" y="1732138"/>
            <a:ext cx="3895208" cy="3908072"/>
          </a:xfrm>
          <a:custGeom>
            <a:avLst/>
            <a:gdLst>
              <a:gd name="connsiteX0" fmla="*/ 0 w 2844800"/>
              <a:gd name="connsiteY0" fmla="*/ 1492250 h 1492250"/>
              <a:gd name="connsiteX1" fmla="*/ 1422400 w 2844800"/>
              <a:gd name="connsiteY1" fmla="*/ 0 h 1492250"/>
              <a:gd name="connsiteX2" fmla="*/ 2844800 w 2844800"/>
              <a:gd name="connsiteY2" fmla="*/ 1492250 h 1492250"/>
              <a:gd name="connsiteX3" fmla="*/ 0 w 2844800"/>
              <a:gd name="connsiteY3" fmla="*/ 1492250 h 1492250"/>
              <a:gd name="connsiteX0" fmla="*/ 0 w 3719689"/>
              <a:gd name="connsiteY0" fmla="*/ 1492250 h 3366205"/>
              <a:gd name="connsiteX1" fmla="*/ 1422400 w 3719689"/>
              <a:gd name="connsiteY1" fmla="*/ 0 h 3366205"/>
              <a:gd name="connsiteX2" fmla="*/ 3719689 w 3719689"/>
              <a:gd name="connsiteY2" fmla="*/ 3366205 h 3366205"/>
              <a:gd name="connsiteX3" fmla="*/ 0 w 3719689"/>
              <a:gd name="connsiteY3" fmla="*/ 1492250 h 3366205"/>
              <a:gd name="connsiteX0" fmla="*/ 0 w 3905955"/>
              <a:gd name="connsiteY0" fmla="*/ 1938161 h 3812116"/>
              <a:gd name="connsiteX1" fmla="*/ 3905955 w 3905955"/>
              <a:gd name="connsiteY1" fmla="*/ 0 h 3812116"/>
              <a:gd name="connsiteX2" fmla="*/ 3719689 w 3905955"/>
              <a:gd name="connsiteY2" fmla="*/ 3812116 h 3812116"/>
              <a:gd name="connsiteX3" fmla="*/ 0 w 3905955"/>
              <a:gd name="connsiteY3" fmla="*/ 1938161 h 3812116"/>
              <a:gd name="connsiteX0" fmla="*/ 0 w 3905955"/>
              <a:gd name="connsiteY0" fmla="*/ 1938161 h 3496027"/>
              <a:gd name="connsiteX1" fmla="*/ 3905955 w 3905955"/>
              <a:gd name="connsiteY1" fmla="*/ 0 h 3496027"/>
              <a:gd name="connsiteX2" fmla="*/ 3900311 w 3905955"/>
              <a:gd name="connsiteY2" fmla="*/ 3496027 h 3496027"/>
              <a:gd name="connsiteX3" fmla="*/ 0 w 3905955"/>
              <a:gd name="connsiteY3" fmla="*/ 1938161 h 3496027"/>
              <a:gd name="connsiteX0" fmla="*/ 0 w 3900342"/>
              <a:gd name="connsiteY0" fmla="*/ 1830917 h 3388783"/>
              <a:gd name="connsiteX1" fmla="*/ 3821289 w 3900342"/>
              <a:gd name="connsiteY1" fmla="*/ 0 h 3388783"/>
              <a:gd name="connsiteX2" fmla="*/ 3900311 w 3900342"/>
              <a:gd name="connsiteY2" fmla="*/ 3388783 h 3388783"/>
              <a:gd name="connsiteX3" fmla="*/ 0 w 3900342"/>
              <a:gd name="connsiteY3" fmla="*/ 1830917 h 3388783"/>
              <a:gd name="connsiteX0" fmla="*/ 0 w 3900561"/>
              <a:gd name="connsiteY0" fmla="*/ 1932517 h 3490383"/>
              <a:gd name="connsiteX1" fmla="*/ 3894666 w 3900561"/>
              <a:gd name="connsiteY1" fmla="*/ 0 h 3490383"/>
              <a:gd name="connsiteX2" fmla="*/ 3900311 w 3900561"/>
              <a:gd name="connsiteY2" fmla="*/ 3490383 h 3490383"/>
              <a:gd name="connsiteX3" fmla="*/ 0 w 3900561"/>
              <a:gd name="connsiteY3" fmla="*/ 1932517 h 3490383"/>
              <a:gd name="connsiteX0" fmla="*/ 0 w 3895208"/>
              <a:gd name="connsiteY0" fmla="*/ 1932517 h 3908072"/>
              <a:gd name="connsiteX1" fmla="*/ 3894666 w 3895208"/>
              <a:gd name="connsiteY1" fmla="*/ 0 h 3908072"/>
              <a:gd name="connsiteX2" fmla="*/ 3894666 w 3895208"/>
              <a:gd name="connsiteY2" fmla="*/ 3908072 h 3908072"/>
              <a:gd name="connsiteX3" fmla="*/ 0 w 3895208"/>
              <a:gd name="connsiteY3" fmla="*/ 1932517 h 3908072"/>
            </a:gdLst>
            <a:ahLst/>
            <a:cxnLst>
              <a:cxn ang="0">
                <a:pos x="connsiteX0" y="connsiteY0"/>
              </a:cxn>
              <a:cxn ang="0">
                <a:pos x="connsiteX1" y="connsiteY1"/>
              </a:cxn>
              <a:cxn ang="0">
                <a:pos x="connsiteX2" y="connsiteY2"/>
              </a:cxn>
              <a:cxn ang="0">
                <a:pos x="connsiteX3" y="connsiteY3"/>
              </a:cxn>
            </a:cxnLst>
            <a:rect l="l" t="t" r="r" b="b"/>
            <a:pathLst>
              <a:path w="3895208" h="3908072">
                <a:moveTo>
                  <a:pt x="0" y="1932517"/>
                </a:moveTo>
                <a:lnTo>
                  <a:pt x="3894666" y="0"/>
                </a:lnTo>
                <a:cubicBezTo>
                  <a:pt x="3892785" y="1165342"/>
                  <a:pt x="3896547" y="2742730"/>
                  <a:pt x="3894666" y="3908072"/>
                </a:cubicBezTo>
                <a:lnTo>
                  <a:pt x="0" y="1932517"/>
                </a:lnTo>
                <a:close/>
              </a:path>
            </a:pathLst>
          </a:custGeom>
          <a:solidFill>
            <a:schemeClr val="accent6"/>
          </a:solidFill>
        </p:spPr>
        <p:txBody>
          <a:bodyPr anchor="ctr">
            <a:normAutofit/>
          </a:bodyPr>
          <a:lstStyle>
            <a:lvl1pPr marL="0" indent="0" algn="r">
              <a:spcBef>
                <a:spcPts val="500"/>
              </a:spcBef>
              <a:buFont typeface="Arial" panose="020B0604020202020204" pitchFamily="34" charset="0"/>
              <a:buNone/>
              <a:defRPr sz="1600"/>
            </a:lvl1pPr>
          </a:lstStyle>
          <a:p>
            <a:r>
              <a:rPr lang="de-DE"/>
              <a:t>Bild durch Klicken auf Symbol hinzufügen</a:t>
            </a:r>
            <a:endParaRPr lang="de-DE" dirty="0"/>
          </a:p>
        </p:txBody>
      </p:sp>
      <p:sp>
        <p:nvSpPr>
          <p:cNvPr id="14" name="Bildplatzhalter 13">
            <a:extLst>
              <a:ext uri="{FF2B5EF4-FFF2-40B4-BE49-F238E27FC236}">
                <a16:creationId xmlns:a16="http://schemas.microsoft.com/office/drawing/2014/main" id="{307DC63A-7B6C-E443-8FD2-12E8BE98F005}"/>
              </a:ext>
            </a:extLst>
          </p:cNvPr>
          <p:cNvSpPr>
            <a:spLocks noGrp="1"/>
          </p:cNvSpPr>
          <p:nvPr>
            <p:ph type="pic" sz="quarter" idx="16"/>
          </p:nvPr>
        </p:nvSpPr>
        <p:spPr>
          <a:xfrm>
            <a:off x="6142614" y="1023853"/>
            <a:ext cx="2114407" cy="2121623"/>
          </a:xfrm>
          <a:custGeom>
            <a:avLst/>
            <a:gdLst>
              <a:gd name="connsiteX0" fmla="*/ 0 w 1614487"/>
              <a:gd name="connsiteY0" fmla="*/ 0 h 2119313"/>
              <a:gd name="connsiteX1" fmla="*/ 1614487 w 1614487"/>
              <a:gd name="connsiteY1" fmla="*/ 0 h 2119313"/>
              <a:gd name="connsiteX2" fmla="*/ 1614487 w 1614487"/>
              <a:gd name="connsiteY2" fmla="*/ 2119313 h 2119313"/>
              <a:gd name="connsiteX3" fmla="*/ 0 w 1614487"/>
              <a:gd name="connsiteY3" fmla="*/ 2119313 h 2119313"/>
              <a:gd name="connsiteX4" fmla="*/ 0 w 1614487"/>
              <a:gd name="connsiteY4" fmla="*/ 0 h 2119313"/>
              <a:gd name="connsiteX0" fmla="*/ 0 w 1614487"/>
              <a:gd name="connsiteY0" fmla="*/ 0 h 2119313"/>
              <a:gd name="connsiteX1" fmla="*/ 1614487 w 1614487"/>
              <a:gd name="connsiteY1" fmla="*/ 2119313 h 2119313"/>
              <a:gd name="connsiteX2" fmla="*/ 0 w 1614487"/>
              <a:gd name="connsiteY2" fmla="*/ 2119313 h 2119313"/>
              <a:gd name="connsiteX3" fmla="*/ 0 w 1614487"/>
              <a:gd name="connsiteY3" fmla="*/ 0 h 2119313"/>
              <a:gd name="connsiteX0" fmla="*/ 90054 w 1614487"/>
              <a:gd name="connsiteY0" fmla="*/ 0 h 2244004"/>
              <a:gd name="connsiteX1" fmla="*/ 1614487 w 1614487"/>
              <a:gd name="connsiteY1" fmla="*/ 2244004 h 2244004"/>
              <a:gd name="connsiteX2" fmla="*/ 0 w 1614487"/>
              <a:gd name="connsiteY2" fmla="*/ 2244004 h 2244004"/>
              <a:gd name="connsiteX3" fmla="*/ 90054 w 1614487"/>
              <a:gd name="connsiteY3" fmla="*/ 0 h 2244004"/>
              <a:gd name="connsiteX0" fmla="*/ 0 w 1524433"/>
              <a:gd name="connsiteY0" fmla="*/ 0 h 2244004"/>
              <a:gd name="connsiteX1" fmla="*/ 1524433 w 1524433"/>
              <a:gd name="connsiteY1" fmla="*/ 2244004 h 2244004"/>
              <a:gd name="connsiteX2" fmla="*/ 6927 w 1524433"/>
              <a:gd name="connsiteY2" fmla="*/ 2160877 h 2244004"/>
              <a:gd name="connsiteX3" fmla="*/ 0 w 1524433"/>
              <a:gd name="connsiteY3" fmla="*/ 0 h 2244004"/>
              <a:gd name="connsiteX0" fmla="*/ 0 w 2120179"/>
              <a:gd name="connsiteY0" fmla="*/ 0 h 2160877"/>
              <a:gd name="connsiteX1" fmla="*/ 2120179 w 2120179"/>
              <a:gd name="connsiteY1" fmla="*/ 1080223 h 2160877"/>
              <a:gd name="connsiteX2" fmla="*/ 6927 w 2120179"/>
              <a:gd name="connsiteY2" fmla="*/ 2160877 h 2160877"/>
              <a:gd name="connsiteX3" fmla="*/ 0 w 2120179"/>
              <a:gd name="connsiteY3" fmla="*/ 0 h 2160877"/>
              <a:gd name="connsiteX0" fmla="*/ 0 w 2120179"/>
              <a:gd name="connsiteY0" fmla="*/ 0 h 2147023"/>
              <a:gd name="connsiteX1" fmla="*/ 2120179 w 2120179"/>
              <a:gd name="connsiteY1" fmla="*/ 1080223 h 2147023"/>
              <a:gd name="connsiteX2" fmla="*/ 6927 w 2120179"/>
              <a:gd name="connsiteY2" fmla="*/ 2147023 h 2147023"/>
              <a:gd name="connsiteX3" fmla="*/ 0 w 2120179"/>
              <a:gd name="connsiteY3" fmla="*/ 0 h 2147023"/>
              <a:gd name="connsiteX0" fmla="*/ 6928 w 2127107"/>
              <a:gd name="connsiteY0" fmla="*/ 0 h 2147023"/>
              <a:gd name="connsiteX1" fmla="*/ 2127107 w 2127107"/>
              <a:gd name="connsiteY1" fmla="*/ 1080223 h 2147023"/>
              <a:gd name="connsiteX2" fmla="*/ 0 w 2127107"/>
              <a:gd name="connsiteY2" fmla="*/ 2147023 h 2147023"/>
              <a:gd name="connsiteX3" fmla="*/ 6928 w 2127107"/>
              <a:gd name="connsiteY3" fmla="*/ 0 h 2147023"/>
              <a:gd name="connsiteX0" fmla="*/ 338 w 2120517"/>
              <a:gd name="connsiteY0" fmla="*/ 0 h 2147023"/>
              <a:gd name="connsiteX1" fmla="*/ 2120517 w 2120517"/>
              <a:gd name="connsiteY1" fmla="*/ 1080223 h 2147023"/>
              <a:gd name="connsiteX2" fmla="*/ 6110 w 2120517"/>
              <a:gd name="connsiteY2" fmla="*/ 2147023 h 2147023"/>
              <a:gd name="connsiteX3" fmla="*/ 338 w 2120517"/>
              <a:gd name="connsiteY3" fmla="*/ 0 h 2147023"/>
              <a:gd name="connsiteX0" fmla="*/ 35503 w 2114407"/>
              <a:gd name="connsiteY0" fmla="*/ 0 h 2004148"/>
              <a:gd name="connsiteX1" fmla="*/ 2114407 w 2114407"/>
              <a:gd name="connsiteY1" fmla="*/ 937348 h 2004148"/>
              <a:gd name="connsiteX2" fmla="*/ 0 w 2114407"/>
              <a:gd name="connsiteY2" fmla="*/ 2004148 h 2004148"/>
              <a:gd name="connsiteX3" fmla="*/ 35503 w 2114407"/>
              <a:gd name="connsiteY3" fmla="*/ 0 h 2004148"/>
              <a:gd name="connsiteX0" fmla="*/ 6928 w 2114407"/>
              <a:gd name="connsiteY0" fmla="*/ 0 h 2121623"/>
              <a:gd name="connsiteX1" fmla="*/ 2114407 w 2114407"/>
              <a:gd name="connsiteY1" fmla="*/ 1054823 h 2121623"/>
              <a:gd name="connsiteX2" fmla="*/ 0 w 2114407"/>
              <a:gd name="connsiteY2" fmla="*/ 2121623 h 2121623"/>
              <a:gd name="connsiteX3" fmla="*/ 6928 w 2114407"/>
              <a:gd name="connsiteY3" fmla="*/ 0 h 2121623"/>
            </a:gdLst>
            <a:ahLst/>
            <a:cxnLst>
              <a:cxn ang="0">
                <a:pos x="connsiteX0" y="connsiteY0"/>
              </a:cxn>
              <a:cxn ang="0">
                <a:pos x="connsiteX1" y="connsiteY1"/>
              </a:cxn>
              <a:cxn ang="0">
                <a:pos x="connsiteX2" y="connsiteY2"/>
              </a:cxn>
              <a:cxn ang="0">
                <a:pos x="connsiteX3" y="connsiteY3"/>
              </a:cxn>
            </a:cxnLst>
            <a:rect l="l" t="t" r="r" b="b"/>
            <a:pathLst>
              <a:path w="2114407" h="2121623">
                <a:moveTo>
                  <a:pt x="6928" y="0"/>
                </a:moveTo>
                <a:lnTo>
                  <a:pt x="2114407" y="1054823"/>
                </a:lnTo>
                <a:lnTo>
                  <a:pt x="0" y="2121623"/>
                </a:lnTo>
                <a:cubicBezTo>
                  <a:pt x="2309" y="1405949"/>
                  <a:pt x="4619" y="715674"/>
                  <a:pt x="6928" y="0"/>
                </a:cubicBezTo>
                <a:close/>
              </a:path>
            </a:pathLst>
          </a:custGeom>
          <a:solidFill>
            <a:schemeClr val="accent6"/>
          </a:solidFill>
        </p:spPr>
        <p:txBody>
          <a:bodyPr anchor="ctr">
            <a:normAutofit/>
          </a:bodyPr>
          <a:lstStyle>
            <a:lvl1pPr marL="0" indent="0" algn="l">
              <a:lnSpc>
                <a:spcPct val="100000"/>
              </a:lnSpc>
              <a:spcBef>
                <a:spcPts val="100"/>
              </a:spcBef>
              <a:buFont typeface="Arial" panose="020B0604020202020204" pitchFamily="34" charset="0"/>
              <a:buNone/>
              <a:defRPr sz="1400"/>
            </a:lvl1pPr>
          </a:lstStyle>
          <a:p>
            <a:r>
              <a:rPr lang="de-DE"/>
              <a:t>Bild durch Klicken auf Symbol hinzufügen</a:t>
            </a:r>
            <a:endParaRPr lang="de-DE" dirty="0"/>
          </a:p>
        </p:txBody>
      </p:sp>
      <p:sp>
        <p:nvSpPr>
          <p:cNvPr id="17" name="Rechteck 16">
            <a:extLst>
              <a:ext uri="{FF2B5EF4-FFF2-40B4-BE49-F238E27FC236}">
                <a16:creationId xmlns:a16="http://schemas.microsoft.com/office/drawing/2014/main" id="{328332BA-1E60-C547-87CF-B32F3589022F}"/>
              </a:ext>
            </a:extLst>
          </p:cNvPr>
          <p:cNvSpPr/>
          <p:nvPr userDrawn="1"/>
        </p:nvSpPr>
        <p:spPr>
          <a:xfrm>
            <a:off x="5250569" y="3766384"/>
            <a:ext cx="3791420" cy="3543684"/>
          </a:xfrm>
          <a:custGeom>
            <a:avLst/>
            <a:gdLst>
              <a:gd name="connsiteX0" fmla="*/ 0 w 1533886"/>
              <a:gd name="connsiteY0" fmla="*/ 0 h 2268362"/>
              <a:gd name="connsiteX1" fmla="*/ 1533886 w 1533886"/>
              <a:gd name="connsiteY1" fmla="*/ 0 h 2268362"/>
              <a:gd name="connsiteX2" fmla="*/ 1533886 w 1533886"/>
              <a:gd name="connsiteY2" fmla="*/ 2268362 h 2268362"/>
              <a:gd name="connsiteX3" fmla="*/ 0 w 1533886"/>
              <a:gd name="connsiteY3" fmla="*/ 2268362 h 2268362"/>
              <a:gd name="connsiteX4" fmla="*/ 0 w 1533886"/>
              <a:gd name="connsiteY4" fmla="*/ 0 h 2268362"/>
              <a:gd name="connsiteX0" fmla="*/ 0 w 1533886"/>
              <a:gd name="connsiteY0" fmla="*/ 0 h 2268362"/>
              <a:gd name="connsiteX1" fmla="*/ 1533886 w 1533886"/>
              <a:gd name="connsiteY1" fmla="*/ 2268362 h 2268362"/>
              <a:gd name="connsiteX2" fmla="*/ 0 w 1533886"/>
              <a:gd name="connsiteY2" fmla="*/ 2268362 h 2268362"/>
              <a:gd name="connsiteX3" fmla="*/ 0 w 1533886"/>
              <a:gd name="connsiteY3" fmla="*/ 0 h 2268362"/>
              <a:gd name="connsiteX0" fmla="*/ 0 w 3896086"/>
              <a:gd name="connsiteY0" fmla="*/ 0 h 2268362"/>
              <a:gd name="connsiteX1" fmla="*/ 3896086 w 3896086"/>
              <a:gd name="connsiteY1" fmla="*/ 1938162 h 2268362"/>
              <a:gd name="connsiteX2" fmla="*/ 0 w 3896086"/>
              <a:gd name="connsiteY2" fmla="*/ 2268362 h 2268362"/>
              <a:gd name="connsiteX3" fmla="*/ 0 w 3896086"/>
              <a:gd name="connsiteY3" fmla="*/ 0 h 2268362"/>
              <a:gd name="connsiteX0" fmla="*/ 0 w 4607286"/>
              <a:gd name="connsiteY0" fmla="*/ 0 h 2306462"/>
              <a:gd name="connsiteX1" fmla="*/ 4607286 w 4607286"/>
              <a:gd name="connsiteY1" fmla="*/ 2306462 h 2306462"/>
              <a:gd name="connsiteX2" fmla="*/ 0 w 4607286"/>
              <a:gd name="connsiteY2" fmla="*/ 2268362 h 2306462"/>
              <a:gd name="connsiteX3" fmla="*/ 0 w 4607286"/>
              <a:gd name="connsiteY3" fmla="*/ 0 h 2306462"/>
              <a:gd name="connsiteX0" fmla="*/ 12700 w 4619986"/>
              <a:gd name="connsiteY0" fmla="*/ 0 h 4262262"/>
              <a:gd name="connsiteX1" fmla="*/ 4619986 w 4619986"/>
              <a:gd name="connsiteY1" fmla="*/ 2306462 h 4262262"/>
              <a:gd name="connsiteX2" fmla="*/ 0 w 4619986"/>
              <a:gd name="connsiteY2" fmla="*/ 4262262 h 4262262"/>
              <a:gd name="connsiteX3" fmla="*/ 12700 w 4619986"/>
              <a:gd name="connsiteY3" fmla="*/ 0 h 4262262"/>
            </a:gdLst>
            <a:ahLst/>
            <a:cxnLst>
              <a:cxn ang="0">
                <a:pos x="connsiteX0" y="connsiteY0"/>
              </a:cxn>
              <a:cxn ang="0">
                <a:pos x="connsiteX1" y="connsiteY1"/>
              </a:cxn>
              <a:cxn ang="0">
                <a:pos x="connsiteX2" y="connsiteY2"/>
              </a:cxn>
              <a:cxn ang="0">
                <a:pos x="connsiteX3" y="connsiteY3"/>
              </a:cxn>
            </a:cxnLst>
            <a:rect l="l" t="t" r="r" b="b"/>
            <a:pathLst>
              <a:path w="4619986" h="4262262">
                <a:moveTo>
                  <a:pt x="12700" y="0"/>
                </a:moveTo>
                <a:lnTo>
                  <a:pt x="4619986" y="2306462"/>
                </a:lnTo>
                <a:lnTo>
                  <a:pt x="0" y="4262262"/>
                </a:lnTo>
                <a:cubicBezTo>
                  <a:pt x="4233" y="2841508"/>
                  <a:pt x="8467" y="1420754"/>
                  <a:pt x="12700" y="0"/>
                </a:cubicBezTo>
                <a:close/>
              </a:path>
            </a:pathLst>
          </a:custGeom>
          <a:gradFill>
            <a:gsLst>
              <a:gs pos="0">
                <a:schemeClr val="accent2"/>
              </a:gs>
              <a:gs pos="52000">
                <a:schemeClr val="tx1"/>
              </a:gs>
              <a:gs pos="98000">
                <a:schemeClr val="accent1"/>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Meta IGM" panose="02000503040000020004" pitchFamily="2" charset="0"/>
            </a:endParaRPr>
          </a:p>
        </p:txBody>
      </p:sp>
    </p:spTree>
    <p:extLst>
      <p:ext uri="{BB962C8B-B14F-4D97-AF65-F5344CB8AC3E}">
        <p14:creationId xmlns:p14="http://schemas.microsoft.com/office/powerpoint/2010/main" val="4573650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und Bild Quadra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50824" y="2213003"/>
            <a:ext cx="4228968" cy="2228368"/>
          </a:xfrm>
        </p:spPr>
        <p:txBody>
          <a:bodyPr lIns="0" tIns="0" rIns="0" bIns="0">
            <a:noAutofit/>
          </a:bodyPr>
          <a:lstStyle>
            <a:lvl1pPr marL="243450">
              <a:defRPr/>
            </a:lvl1pPr>
            <a:lvl2pPr>
              <a:defRPr/>
            </a:lvl2pPr>
            <a:lvl3pPr>
              <a:defRPr/>
            </a:lvl3pPr>
            <a:lvl4pPr>
              <a:defRPr/>
            </a:lvl4pPr>
            <a:lvl5pPr>
              <a:defRPr/>
            </a:lvl5pPr>
          </a:lstStyle>
          <a:p>
            <a:pPr lvl="0"/>
            <a:r>
              <a:rPr lang="de-DE"/>
              <a:t>Formatvorlagen des Textmasters bearbeiten</a:t>
            </a:r>
          </a:p>
        </p:txBody>
      </p:sp>
      <p:sp>
        <p:nvSpPr>
          <p:cNvPr id="9" name="Textplatzhalter 8">
            <a:extLst>
              <a:ext uri="{FF2B5EF4-FFF2-40B4-BE49-F238E27FC236}">
                <a16:creationId xmlns:a16="http://schemas.microsoft.com/office/drawing/2014/main" id="{701916FA-D5D3-3649-805F-88EF80C0F85B}"/>
              </a:ext>
            </a:extLst>
          </p:cNvPr>
          <p:cNvSpPr>
            <a:spLocks noGrp="1"/>
          </p:cNvSpPr>
          <p:nvPr>
            <p:ph type="body" sz="quarter" idx="13" hasCustomPrompt="1"/>
          </p:nvPr>
        </p:nvSpPr>
        <p:spPr>
          <a:xfrm>
            <a:off x="250825" y="1579389"/>
            <a:ext cx="4228967" cy="495300"/>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1" name="Bildplatzhalter 9">
            <a:extLst>
              <a:ext uri="{FF2B5EF4-FFF2-40B4-BE49-F238E27FC236}">
                <a16:creationId xmlns:a16="http://schemas.microsoft.com/office/drawing/2014/main" id="{38FCB7D0-646F-AF48-A2B8-12A09927B98A}"/>
              </a:ext>
            </a:extLst>
          </p:cNvPr>
          <p:cNvSpPr>
            <a:spLocks noGrp="1"/>
          </p:cNvSpPr>
          <p:nvPr>
            <p:ph type="pic" sz="quarter" idx="14"/>
          </p:nvPr>
        </p:nvSpPr>
        <p:spPr>
          <a:xfrm>
            <a:off x="4745736" y="1080001"/>
            <a:ext cx="4147439" cy="3361632"/>
          </a:xfrm>
          <a:solidFill>
            <a:schemeClr val="accent6"/>
          </a:solidFill>
        </p:spPr>
        <p:txBody>
          <a:bodyPr lIns="0" tIns="0" rIns="0" bIns="0" anchor="ctr">
            <a:noAutofit/>
          </a:bodyPr>
          <a:lstStyle>
            <a:lvl1pPr marL="0" indent="0" algn="ctr">
              <a:buNone/>
              <a:defRPr/>
            </a:lvl1pPr>
          </a:lstStyle>
          <a:p>
            <a:r>
              <a:rPr lang="de-DE"/>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12" name="Title 1">
            <a:extLst>
              <a:ext uri="{FF2B5EF4-FFF2-40B4-BE49-F238E27FC236}">
                <a16:creationId xmlns:a16="http://schemas.microsoft.com/office/drawing/2014/main" id="{B6248DF6-2726-DD4A-A7E5-C91F48E303A9}"/>
              </a:ext>
            </a:extLst>
          </p:cNvPr>
          <p:cNvSpPr>
            <a:spLocks noGrp="1"/>
          </p:cNvSpPr>
          <p:nvPr>
            <p:ph type="title" hasCustomPrompt="1"/>
          </p:nvPr>
        </p:nvSpPr>
        <p:spPr>
          <a:xfrm>
            <a:off x="250825" y="1080000"/>
            <a:ext cx="4228967" cy="472175"/>
          </a:xfrm>
        </p:spPr>
        <p:txBody>
          <a:bodyPr/>
          <a:lstStyle>
            <a:lvl1pPr>
              <a:defRPr spc="200" baseline="0"/>
            </a:lvl1pPr>
          </a:lstStyle>
          <a:p>
            <a:r>
              <a:rPr lang="de-DE" dirty="0"/>
              <a:t>TITEL BEARBEITEN</a:t>
            </a:r>
            <a:endParaRPr lang="en-US" dirty="0"/>
          </a:p>
        </p:txBody>
      </p:sp>
    </p:spTree>
    <p:extLst>
      <p:ext uri="{BB962C8B-B14F-4D97-AF65-F5344CB8AC3E}">
        <p14:creationId xmlns:p14="http://schemas.microsoft.com/office/powerpoint/2010/main" val="30549929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Nur Bild">
    <p:spTree>
      <p:nvGrpSpPr>
        <p:cNvPr id="1" name=""/>
        <p:cNvGrpSpPr/>
        <p:nvPr/>
      </p:nvGrpSpPr>
      <p:grpSpPr>
        <a:xfrm>
          <a:off x="0" y="0"/>
          <a:ext cx="0" cy="0"/>
          <a:chOff x="0" y="0"/>
          <a:chExt cx="0" cy="0"/>
        </a:xfrm>
      </p:grpSpPr>
      <p:sp>
        <p:nvSpPr>
          <p:cNvPr id="11" name="Bildplatzhalter 9">
            <a:extLst>
              <a:ext uri="{FF2B5EF4-FFF2-40B4-BE49-F238E27FC236}">
                <a16:creationId xmlns:a16="http://schemas.microsoft.com/office/drawing/2014/main" id="{38FCB7D0-646F-AF48-A2B8-12A09927B98A}"/>
              </a:ext>
            </a:extLst>
          </p:cNvPr>
          <p:cNvSpPr>
            <a:spLocks noGrp="1"/>
          </p:cNvSpPr>
          <p:nvPr>
            <p:ph type="pic" sz="quarter" idx="14"/>
          </p:nvPr>
        </p:nvSpPr>
        <p:spPr>
          <a:xfrm>
            <a:off x="250032" y="1080001"/>
            <a:ext cx="8643144" cy="3361632"/>
          </a:xfrm>
          <a:solidFill>
            <a:schemeClr val="accent6"/>
          </a:solidFill>
        </p:spPr>
        <p:txBody>
          <a:bodyPr lIns="0" tIns="0" rIns="0" bIns="0" anchor="ctr">
            <a:noAutofit/>
          </a:bodyPr>
          <a:lstStyle>
            <a:lvl1pPr marL="0" indent="0" algn="ctr">
              <a:buNone/>
              <a:defRPr/>
            </a:lvl1pPr>
          </a:lstStyle>
          <a:p>
            <a:r>
              <a:rPr lang="de-DE"/>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Tree>
    <p:extLst>
      <p:ext uri="{BB962C8B-B14F-4D97-AF65-F5344CB8AC3E}">
        <p14:creationId xmlns:p14="http://schemas.microsoft.com/office/powerpoint/2010/main" val="22279089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und Smartart">
    <p:spTree>
      <p:nvGrpSpPr>
        <p:cNvPr id="1" name=""/>
        <p:cNvGrpSpPr/>
        <p:nvPr/>
      </p:nvGrpSpPr>
      <p:grpSpPr>
        <a:xfrm>
          <a:off x="0" y="0"/>
          <a:ext cx="0" cy="0"/>
          <a:chOff x="0" y="0"/>
          <a:chExt cx="0" cy="0"/>
        </a:xfrm>
      </p:grpSpPr>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12" name="Title 1">
            <a:extLst>
              <a:ext uri="{FF2B5EF4-FFF2-40B4-BE49-F238E27FC236}">
                <a16:creationId xmlns:a16="http://schemas.microsoft.com/office/drawing/2014/main" id="{B6248DF6-2726-DD4A-A7E5-C91F48E303A9}"/>
              </a:ext>
            </a:extLst>
          </p:cNvPr>
          <p:cNvSpPr>
            <a:spLocks noGrp="1"/>
          </p:cNvSpPr>
          <p:nvPr>
            <p:ph type="title" hasCustomPrompt="1"/>
          </p:nvPr>
        </p:nvSpPr>
        <p:spPr>
          <a:xfrm>
            <a:off x="250825" y="1080000"/>
            <a:ext cx="4228967" cy="472175"/>
          </a:xfrm>
        </p:spPr>
        <p:txBody>
          <a:bodyPr/>
          <a:lstStyle>
            <a:lvl1pPr>
              <a:defRPr spc="200" baseline="0"/>
            </a:lvl1pPr>
          </a:lstStyle>
          <a:p>
            <a:r>
              <a:rPr lang="de-DE" dirty="0"/>
              <a:t>TITEL BEARBEITEN</a:t>
            </a:r>
            <a:endParaRPr lang="en-US" dirty="0"/>
          </a:p>
        </p:txBody>
      </p:sp>
      <p:sp>
        <p:nvSpPr>
          <p:cNvPr id="13" name="SmartArt-Platzhalter 3">
            <a:extLst>
              <a:ext uri="{FF2B5EF4-FFF2-40B4-BE49-F238E27FC236}">
                <a16:creationId xmlns:a16="http://schemas.microsoft.com/office/drawing/2014/main" id="{55665241-B298-6C48-8846-F34E0522A230}"/>
              </a:ext>
            </a:extLst>
          </p:cNvPr>
          <p:cNvSpPr>
            <a:spLocks noGrp="1"/>
          </p:cNvSpPr>
          <p:nvPr>
            <p:ph type="dgm" sz="quarter" idx="15"/>
          </p:nvPr>
        </p:nvSpPr>
        <p:spPr>
          <a:xfrm>
            <a:off x="250825" y="1739900"/>
            <a:ext cx="8642350" cy="2701925"/>
          </a:xfrm>
        </p:spPr>
        <p:txBody>
          <a:bodyPr/>
          <a:lstStyle>
            <a:lvl1pPr marL="0" indent="0">
              <a:buNone/>
              <a:defRPr/>
            </a:lvl1pPr>
          </a:lstStyle>
          <a:p>
            <a:r>
              <a:rPr lang="de-DE"/>
              <a:t>Klicken Sie auf das Symbol, um die SmartArt-Grafik hinzuzufügen</a:t>
            </a:r>
            <a:endParaRPr lang="de-DE" dirty="0"/>
          </a:p>
        </p:txBody>
      </p:sp>
    </p:spTree>
    <p:extLst>
      <p:ext uri="{BB962C8B-B14F-4D97-AF65-F5344CB8AC3E}">
        <p14:creationId xmlns:p14="http://schemas.microsoft.com/office/powerpoint/2010/main" val="26656392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Tree>
    <p:extLst>
      <p:ext uri="{BB962C8B-B14F-4D97-AF65-F5344CB8AC3E}">
        <p14:creationId xmlns:p14="http://schemas.microsoft.com/office/powerpoint/2010/main" val="12574963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bschlussfoli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DC8A545D-DAD0-0540-AAC9-9A022508D0A1}"/>
              </a:ext>
            </a:extLst>
          </p:cNvPr>
          <p:cNvPicPr>
            <a:picLocks noChangeAspect="1"/>
          </p:cNvPicPr>
          <p:nvPr userDrawn="1"/>
        </p:nvPicPr>
        <p:blipFill rotWithShape="1">
          <a:blip r:embed="rId2"/>
          <a:srcRect l="13220"/>
          <a:stretch/>
        </p:blipFill>
        <p:spPr>
          <a:xfrm>
            <a:off x="-97275" y="2343"/>
            <a:ext cx="6199294" cy="5143500"/>
          </a:xfrm>
          <a:prstGeom prst="rect">
            <a:avLst/>
          </a:prstGeom>
        </p:spPr>
      </p:pic>
      <p:sp>
        <p:nvSpPr>
          <p:cNvPr id="7" name="Title 1">
            <a:extLst>
              <a:ext uri="{FF2B5EF4-FFF2-40B4-BE49-F238E27FC236}">
                <a16:creationId xmlns:a16="http://schemas.microsoft.com/office/drawing/2014/main" id="{C68D3693-BBC6-414A-8E27-D8298EF983B2}"/>
              </a:ext>
            </a:extLst>
          </p:cNvPr>
          <p:cNvSpPr>
            <a:spLocks noGrp="1"/>
          </p:cNvSpPr>
          <p:nvPr>
            <p:ph type="ctrTitle" hasCustomPrompt="1"/>
          </p:nvPr>
        </p:nvSpPr>
        <p:spPr>
          <a:xfrm>
            <a:off x="250825" y="1603659"/>
            <a:ext cx="4859057" cy="2524062"/>
          </a:xfrm>
        </p:spPr>
        <p:txBody>
          <a:bodyPr anchor="ctr" anchorCtr="0"/>
          <a:lstStyle>
            <a:lvl1pPr algn="l">
              <a:defRPr sz="3500" b="1" i="0" spc="200" baseline="0">
                <a:solidFill>
                  <a:schemeClr val="bg1"/>
                </a:solidFill>
                <a:latin typeface="Meta Head IGM Cond Black" panose="02000506030000020004" pitchFamily="2" charset="77"/>
              </a:defRPr>
            </a:lvl1pPr>
          </a:lstStyle>
          <a:p>
            <a:r>
              <a:rPr lang="de-DE" dirty="0"/>
              <a:t>VIELEN DANK FÜR die</a:t>
            </a:r>
            <a:br>
              <a:rPr lang="de-DE" dirty="0"/>
            </a:br>
            <a:r>
              <a:rPr lang="de-DE" dirty="0"/>
              <a:t>AUFMERKSAMKEIT.</a:t>
            </a:r>
            <a:endParaRPr lang="en-US" dirty="0"/>
          </a:p>
        </p:txBody>
      </p:sp>
    </p:spTree>
    <p:extLst>
      <p:ext uri="{BB962C8B-B14F-4D97-AF65-F5344CB8AC3E}">
        <p14:creationId xmlns:p14="http://schemas.microsoft.com/office/powerpoint/2010/main" val="42484281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Folie mit Text">
    <p:spTree>
      <p:nvGrpSpPr>
        <p:cNvPr id="1" name=""/>
        <p:cNvGrpSpPr/>
        <p:nvPr/>
      </p:nvGrpSpPr>
      <p:grpSpPr>
        <a:xfrm>
          <a:off x="0" y="0"/>
          <a:ext cx="0" cy="0"/>
          <a:chOff x="0" y="0"/>
          <a:chExt cx="0" cy="0"/>
        </a:xfrm>
      </p:grpSpPr>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6" name="Textplatzhalter 9"/>
          <p:cNvSpPr>
            <a:spLocks noGrp="1"/>
          </p:cNvSpPr>
          <p:nvPr>
            <p:ph type="body" sz="quarter" idx="11" hasCustomPrompt="1"/>
          </p:nvPr>
        </p:nvSpPr>
        <p:spPr>
          <a:xfrm>
            <a:off x="193674" y="149225"/>
            <a:ext cx="8069025" cy="475546"/>
          </a:xfrm>
        </p:spPr>
        <p:txBody>
          <a:bodyPr>
            <a:noAutofit/>
          </a:bodyPr>
          <a:lstStyle>
            <a:lvl1pPr marL="0" indent="0">
              <a:buNone/>
              <a:defRPr sz="3600">
                <a:latin typeface="Meta Head IGM Cond Black" panose="02000A06040000020004" pitchFamily="2" charset="0"/>
              </a:defRPr>
            </a:lvl1pPr>
          </a:lstStyle>
          <a:p>
            <a:pPr lvl="0"/>
            <a:r>
              <a:rPr lang="de-DE" dirty="0"/>
              <a:t>Überschrift bearbeiten</a:t>
            </a:r>
          </a:p>
        </p:txBody>
      </p:sp>
      <p:sp>
        <p:nvSpPr>
          <p:cNvPr id="7" name="Textplatzhalter 7"/>
          <p:cNvSpPr>
            <a:spLocks noGrp="1"/>
          </p:cNvSpPr>
          <p:nvPr>
            <p:ph type="body" sz="quarter" idx="10" hasCustomPrompt="1"/>
          </p:nvPr>
        </p:nvSpPr>
        <p:spPr>
          <a:xfrm>
            <a:off x="193673" y="657871"/>
            <a:ext cx="8069025" cy="327025"/>
          </a:xfrm>
        </p:spPr>
        <p:txBody>
          <a:bodyPr>
            <a:noAutofit/>
          </a:bodyPr>
          <a:lstStyle>
            <a:lvl1pPr>
              <a:defRPr sz="2400">
                <a:latin typeface="Meta Head IGM Cond Black" panose="02000A06040000020004" pitchFamily="2" charset="0"/>
              </a:defRPr>
            </a:lvl1pPr>
          </a:lstStyle>
          <a:p>
            <a:pPr lvl="0"/>
            <a:r>
              <a:rPr lang="de-DE" dirty="0"/>
              <a:t>Untertitel bearbeiten</a:t>
            </a:r>
          </a:p>
        </p:txBody>
      </p:sp>
      <p:sp>
        <p:nvSpPr>
          <p:cNvPr id="3" name="Textplatzhalter 2"/>
          <p:cNvSpPr>
            <a:spLocks noGrp="1"/>
          </p:cNvSpPr>
          <p:nvPr>
            <p:ph type="body" sz="quarter" idx="12"/>
          </p:nvPr>
        </p:nvSpPr>
        <p:spPr>
          <a:xfrm>
            <a:off x="193675" y="1150938"/>
            <a:ext cx="8685213" cy="3395662"/>
          </a:xfrm>
        </p:spPr>
        <p:txBody>
          <a:bodyPr/>
          <a:lstStyle>
            <a:lvl1pPr marL="244800">
              <a:defRPr/>
            </a:lvl1pPr>
          </a:lstStyle>
          <a:p>
            <a:pPr lvl="0"/>
            <a:r>
              <a:rPr lang="de-DE" dirty="0"/>
              <a:t>Formatvorlagen des Textmasters bearbeiten</a:t>
            </a:r>
          </a:p>
        </p:txBody>
      </p:sp>
    </p:spTree>
    <p:extLst>
      <p:ext uri="{BB962C8B-B14F-4D97-AF65-F5344CB8AC3E}">
        <p14:creationId xmlns:p14="http://schemas.microsoft.com/office/powerpoint/2010/main" val="8145555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elfolie mit Bild">
    <p:spTree>
      <p:nvGrpSpPr>
        <p:cNvPr id="1" name=""/>
        <p:cNvGrpSpPr/>
        <p:nvPr/>
      </p:nvGrpSpPr>
      <p:grpSpPr>
        <a:xfrm>
          <a:off x="0" y="0"/>
          <a:ext cx="0" cy="0"/>
          <a:chOff x="0" y="0"/>
          <a:chExt cx="0" cy="0"/>
        </a:xfrm>
      </p:grpSpPr>
      <p:sp>
        <p:nvSpPr>
          <p:cNvPr id="32" name="Rechteck 31">
            <a:extLst>
              <a:ext uri="{FF2B5EF4-FFF2-40B4-BE49-F238E27FC236}">
                <a16:creationId xmlns:a16="http://schemas.microsoft.com/office/drawing/2014/main" id="{7A5ECE3D-4B62-964E-BF60-6DD95EC06B60}"/>
              </a:ext>
            </a:extLst>
          </p:cNvPr>
          <p:cNvSpPr/>
          <p:nvPr userDrawn="1"/>
        </p:nvSpPr>
        <p:spPr>
          <a:xfrm>
            <a:off x="0" y="0"/>
            <a:ext cx="9144000" cy="40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Meta IGM" panose="02000503040000020004" pitchFamily="2" charset="0"/>
            </a:endParaRPr>
          </a:p>
        </p:txBody>
      </p:sp>
      <p:pic>
        <p:nvPicPr>
          <p:cNvPr id="34" name="Grafik 33">
            <a:extLst>
              <a:ext uri="{FF2B5EF4-FFF2-40B4-BE49-F238E27FC236}">
                <a16:creationId xmlns:a16="http://schemas.microsoft.com/office/drawing/2014/main" id="{A1E45744-6AD6-4F43-A343-971D23259787}"/>
              </a:ext>
            </a:extLst>
          </p:cNvPr>
          <p:cNvPicPr>
            <a:picLocks noChangeAspect="1"/>
          </p:cNvPicPr>
          <p:nvPr userDrawn="1"/>
        </p:nvPicPr>
        <p:blipFill>
          <a:blip r:embed="rId2"/>
          <a:stretch>
            <a:fillRect/>
          </a:stretch>
        </p:blipFill>
        <p:spPr>
          <a:xfrm>
            <a:off x="8173175" y="238618"/>
            <a:ext cx="720000" cy="720000"/>
          </a:xfrm>
          <a:prstGeom prst="rect">
            <a:avLst/>
          </a:prstGeom>
        </p:spPr>
      </p:pic>
      <p:sp>
        <p:nvSpPr>
          <p:cNvPr id="36" name="Rechteck 35">
            <a:extLst>
              <a:ext uri="{FF2B5EF4-FFF2-40B4-BE49-F238E27FC236}">
                <a16:creationId xmlns:a16="http://schemas.microsoft.com/office/drawing/2014/main" id="{551D7B0F-DCAE-5B45-A92D-07BA8B987DC0}"/>
              </a:ext>
            </a:extLst>
          </p:cNvPr>
          <p:cNvSpPr/>
          <p:nvPr userDrawn="1"/>
        </p:nvSpPr>
        <p:spPr>
          <a:xfrm rot="3786198">
            <a:off x="6696058" y="1873841"/>
            <a:ext cx="1741767" cy="4431387"/>
          </a:xfrm>
          <a:custGeom>
            <a:avLst/>
            <a:gdLst>
              <a:gd name="connsiteX0" fmla="*/ 0 w 1559566"/>
              <a:gd name="connsiteY0" fmla="*/ 0 h 3868614"/>
              <a:gd name="connsiteX1" fmla="*/ 1559566 w 1559566"/>
              <a:gd name="connsiteY1" fmla="*/ 0 h 3868614"/>
              <a:gd name="connsiteX2" fmla="*/ 1559566 w 1559566"/>
              <a:gd name="connsiteY2" fmla="*/ 3868614 h 3868614"/>
              <a:gd name="connsiteX3" fmla="*/ 0 w 1559566"/>
              <a:gd name="connsiteY3" fmla="*/ 3868614 h 3868614"/>
              <a:gd name="connsiteX4" fmla="*/ 0 w 1559566"/>
              <a:gd name="connsiteY4" fmla="*/ 0 h 3868614"/>
              <a:gd name="connsiteX0" fmla="*/ 0 w 1559566"/>
              <a:gd name="connsiteY0" fmla="*/ 0 h 3868614"/>
              <a:gd name="connsiteX1" fmla="*/ 1559566 w 1559566"/>
              <a:gd name="connsiteY1" fmla="*/ 0 h 3868614"/>
              <a:gd name="connsiteX2" fmla="*/ 424813 w 1559566"/>
              <a:gd name="connsiteY2" fmla="*/ 3663256 h 3868614"/>
              <a:gd name="connsiteX3" fmla="*/ 0 w 1559566"/>
              <a:gd name="connsiteY3" fmla="*/ 3868614 h 3868614"/>
              <a:gd name="connsiteX4" fmla="*/ 0 w 1559566"/>
              <a:gd name="connsiteY4" fmla="*/ 0 h 3868614"/>
              <a:gd name="connsiteX0" fmla="*/ 0 w 1559566"/>
              <a:gd name="connsiteY0" fmla="*/ 0 h 3868614"/>
              <a:gd name="connsiteX1" fmla="*/ 1559566 w 1559566"/>
              <a:gd name="connsiteY1" fmla="*/ 0 h 3868614"/>
              <a:gd name="connsiteX2" fmla="*/ 577634 w 1559566"/>
              <a:gd name="connsiteY2" fmla="*/ 3755016 h 3868614"/>
              <a:gd name="connsiteX3" fmla="*/ 0 w 1559566"/>
              <a:gd name="connsiteY3" fmla="*/ 3868614 h 3868614"/>
              <a:gd name="connsiteX4" fmla="*/ 0 w 1559566"/>
              <a:gd name="connsiteY4" fmla="*/ 0 h 3868614"/>
              <a:gd name="connsiteX0" fmla="*/ 0 w 1842555"/>
              <a:gd name="connsiteY0" fmla="*/ 0 h 3868614"/>
              <a:gd name="connsiteX1" fmla="*/ 1842555 w 1842555"/>
              <a:gd name="connsiteY1" fmla="*/ 172029 h 3868614"/>
              <a:gd name="connsiteX2" fmla="*/ 577634 w 1842555"/>
              <a:gd name="connsiteY2" fmla="*/ 3755016 h 3868614"/>
              <a:gd name="connsiteX3" fmla="*/ 0 w 1842555"/>
              <a:gd name="connsiteY3" fmla="*/ 3868614 h 3868614"/>
              <a:gd name="connsiteX4" fmla="*/ 0 w 1842555"/>
              <a:gd name="connsiteY4" fmla="*/ 0 h 3868614"/>
              <a:gd name="connsiteX0" fmla="*/ 0 w 1842555"/>
              <a:gd name="connsiteY0" fmla="*/ 0 h 3868614"/>
              <a:gd name="connsiteX1" fmla="*/ 1842555 w 1842555"/>
              <a:gd name="connsiteY1" fmla="*/ 172029 h 3868614"/>
              <a:gd name="connsiteX2" fmla="*/ 634265 w 1842555"/>
              <a:gd name="connsiteY2" fmla="*/ 3783743 h 3868614"/>
              <a:gd name="connsiteX3" fmla="*/ 0 w 1842555"/>
              <a:gd name="connsiteY3" fmla="*/ 3868614 h 3868614"/>
              <a:gd name="connsiteX4" fmla="*/ 0 w 1842555"/>
              <a:gd name="connsiteY4" fmla="*/ 0 h 3868614"/>
              <a:gd name="connsiteX0" fmla="*/ 0 w 1842555"/>
              <a:gd name="connsiteY0" fmla="*/ 0 h 3868614"/>
              <a:gd name="connsiteX1" fmla="*/ 1842555 w 1842555"/>
              <a:gd name="connsiteY1" fmla="*/ 172029 h 3868614"/>
              <a:gd name="connsiteX2" fmla="*/ 487189 w 1842555"/>
              <a:gd name="connsiteY2" fmla="*/ 3680657 h 3868614"/>
              <a:gd name="connsiteX3" fmla="*/ 0 w 1842555"/>
              <a:gd name="connsiteY3" fmla="*/ 3868614 h 3868614"/>
              <a:gd name="connsiteX4" fmla="*/ 0 w 1842555"/>
              <a:gd name="connsiteY4" fmla="*/ 0 h 3868614"/>
              <a:gd name="connsiteX0" fmla="*/ 0 w 1600947"/>
              <a:gd name="connsiteY0" fmla="*/ 0 h 3868614"/>
              <a:gd name="connsiteX1" fmla="*/ 1600947 w 1600947"/>
              <a:gd name="connsiteY1" fmla="*/ 807584 h 3868614"/>
              <a:gd name="connsiteX2" fmla="*/ 487189 w 1600947"/>
              <a:gd name="connsiteY2" fmla="*/ 3680657 h 3868614"/>
              <a:gd name="connsiteX3" fmla="*/ 0 w 1600947"/>
              <a:gd name="connsiteY3" fmla="*/ 3868614 h 3868614"/>
              <a:gd name="connsiteX4" fmla="*/ 0 w 1600947"/>
              <a:gd name="connsiteY4" fmla="*/ 0 h 3868614"/>
              <a:gd name="connsiteX0" fmla="*/ 0 w 1603382"/>
              <a:gd name="connsiteY0" fmla="*/ 0 h 3868614"/>
              <a:gd name="connsiteX1" fmla="*/ 1603382 w 1603382"/>
              <a:gd name="connsiteY1" fmla="*/ 815034 h 3868614"/>
              <a:gd name="connsiteX2" fmla="*/ 487189 w 1603382"/>
              <a:gd name="connsiteY2" fmla="*/ 3680657 h 3868614"/>
              <a:gd name="connsiteX3" fmla="*/ 0 w 1603382"/>
              <a:gd name="connsiteY3" fmla="*/ 3868614 h 3868614"/>
              <a:gd name="connsiteX4" fmla="*/ 0 w 1603382"/>
              <a:gd name="connsiteY4" fmla="*/ 0 h 3868614"/>
              <a:gd name="connsiteX0" fmla="*/ 0 w 1603382"/>
              <a:gd name="connsiteY0" fmla="*/ 0 h 4431387"/>
              <a:gd name="connsiteX1" fmla="*/ 1603382 w 1603382"/>
              <a:gd name="connsiteY1" fmla="*/ 815034 h 4431387"/>
              <a:gd name="connsiteX2" fmla="*/ 19379 w 1603382"/>
              <a:gd name="connsiteY2" fmla="*/ 4431387 h 4431387"/>
              <a:gd name="connsiteX3" fmla="*/ 0 w 1603382"/>
              <a:gd name="connsiteY3" fmla="*/ 3868614 h 4431387"/>
              <a:gd name="connsiteX4" fmla="*/ 0 w 1603382"/>
              <a:gd name="connsiteY4" fmla="*/ 0 h 4431387"/>
              <a:gd name="connsiteX0" fmla="*/ 0 w 1741767"/>
              <a:gd name="connsiteY0" fmla="*/ 0 h 4431387"/>
              <a:gd name="connsiteX1" fmla="*/ 1741767 w 1741767"/>
              <a:gd name="connsiteY1" fmla="*/ 885230 h 4431387"/>
              <a:gd name="connsiteX2" fmla="*/ 19379 w 1741767"/>
              <a:gd name="connsiteY2" fmla="*/ 4431387 h 4431387"/>
              <a:gd name="connsiteX3" fmla="*/ 0 w 1741767"/>
              <a:gd name="connsiteY3" fmla="*/ 3868614 h 4431387"/>
              <a:gd name="connsiteX4" fmla="*/ 0 w 1741767"/>
              <a:gd name="connsiteY4" fmla="*/ 0 h 4431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1767" h="4431387">
                <a:moveTo>
                  <a:pt x="0" y="0"/>
                </a:moveTo>
                <a:lnTo>
                  <a:pt x="1741767" y="885230"/>
                </a:lnTo>
                <a:lnTo>
                  <a:pt x="19379" y="4431387"/>
                </a:lnTo>
                <a:lnTo>
                  <a:pt x="0" y="3868614"/>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Meta IGM" panose="02000503040000020004" pitchFamily="2" charset="0"/>
            </a:endParaRPr>
          </a:p>
        </p:txBody>
      </p:sp>
      <p:pic>
        <p:nvPicPr>
          <p:cNvPr id="38" name="Grafik 37">
            <a:extLst>
              <a:ext uri="{FF2B5EF4-FFF2-40B4-BE49-F238E27FC236}">
                <a16:creationId xmlns:a16="http://schemas.microsoft.com/office/drawing/2014/main" id="{31492AB0-7B02-C047-9A95-FAF70C8D8A54}"/>
              </a:ext>
            </a:extLst>
          </p:cNvPr>
          <p:cNvPicPr>
            <a:picLocks noChangeAspect="1"/>
          </p:cNvPicPr>
          <p:nvPr userDrawn="1"/>
        </p:nvPicPr>
        <p:blipFill>
          <a:blip r:embed="rId3"/>
          <a:stretch>
            <a:fillRect/>
          </a:stretch>
        </p:blipFill>
        <p:spPr>
          <a:xfrm>
            <a:off x="-264862" y="733269"/>
            <a:ext cx="6747304" cy="6661461"/>
          </a:xfrm>
          <a:prstGeom prst="rect">
            <a:avLst/>
          </a:prstGeom>
        </p:spPr>
      </p:pic>
      <p:sp>
        <p:nvSpPr>
          <p:cNvPr id="2" name="Title 1"/>
          <p:cNvSpPr>
            <a:spLocks noGrp="1"/>
          </p:cNvSpPr>
          <p:nvPr>
            <p:ph type="ctrTitle" hasCustomPrompt="1"/>
          </p:nvPr>
        </p:nvSpPr>
        <p:spPr>
          <a:xfrm>
            <a:off x="250825" y="2876550"/>
            <a:ext cx="4859057" cy="1541626"/>
          </a:xfrm>
        </p:spPr>
        <p:txBody>
          <a:bodyPr anchor="b" anchorCtr="0"/>
          <a:lstStyle>
            <a:lvl1pPr algn="l">
              <a:defRPr sz="3500" b="1" i="0" spc="200" baseline="0">
                <a:solidFill>
                  <a:schemeClr val="bg1"/>
                </a:solidFill>
                <a:latin typeface="Meta Head IGM Cond Black" panose="02000506030000020004" pitchFamily="2" charset="77"/>
              </a:defRPr>
            </a:lvl1pPr>
          </a:lstStyle>
          <a:p>
            <a:r>
              <a:rPr lang="de-DE" dirty="0"/>
              <a:t>PRÄSENTATIONSTITEL BEARBEITEN</a:t>
            </a:r>
            <a:endParaRPr lang="en-US" dirty="0"/>
          </a:p>
        </p:txBody>
      </p:sp>
      <p:sp>
        <p:nvSpPr>
          <p:cNvPr id="15" name="Textplatzhalter 14">
            <a:extLst>
              <a:ext uri="{FF2B5EF4-FFF2-40B4-BE49-F238E27FC236}">
                <a16:creationId xmlns:a16="http://schemas.microsoft.com/office/drawing/2014/main" id="{64E9B235-21E8-9341-A119-8338AD853901}"/>
              </a:ext>
            </a:extLst>
          </p:cNvPr>
          <p:cNvSpPr>
            <a:spLocks noGrp="1"/>
          </p:cNvSpPr>
          <p:nvPr>
            <p:ph type="body" sz="quarter" idx="14" hasCustomPrompt="1"/>
          </p:nvPr>
        </p:nvSpPr>
        <p:spPr>
          <a:xfrm>
            <a:off x="250825" y="4430210"/>
            <a:ext cx="2514146" cy="379256"/>
          </a:xfrm>
        </p:spPr>
        <p:txBody>
          <a:bodyPr wrap="none" lIns="0" tIns="0" rIns="0" bIns="0" anchor="ctr" anchorCtr="0">
            <a:normAutofit/>
          </a:bodyPr>
          <a:lstStyle>
            <a:lvl1pPr marL="0" indent="0">
              <a:buNone/>
              <a:defRPr sz="2100" b="0" i="0" spc="100" baseline="0">
                <a:solidFill>
                  <a:schemeClr val="bg1"/>
                </a:solidFill>
                <a:latin typeface="Meta Head IGM Cond Light" panose="02000506030000020004" pitchFamily="2" charset="77"/>
              </a:defRPr>
            </a:lvl1pPr>
          </a:lstStyle>
          <a:p>
            <a:r>
              <a:rPr lang="de-DE" dirty="0"/>
              <a:t>Datum</a:t>
            </a:r>
          </a:p>
        </p:txBody>
      </p:sp>
    </p:spTree>
    <p:extLst>
      <p:ext uri="{BB962C8B-B14F-4D97-AF65-F5344CB8AC3E}">
        <p14:creationId xmlns:p14="http://schemas.microsoft.com/office/powerpoint/2010/main" val="633387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elfolie ohne Bi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80AA2AEA-20EE-1F47-ACF4-0C99D615D47D}"/>
              </a:ext>
            </a:extLst>
          </p:cNvPr>
          <p:cNvPicPr>
            <a:picLocks noChangeAspect="1"/>
          </p:cNvPicPr>
          <p:nvPr userDrawn="1"/>
        </p:nvPicPr>
        <p:blipFill>
          <a:blip r:embed="rId2"/>
          <a:stretch>
            <a:fillRect/>
          </a:stretch>
        </p:blipFill>
        <p:spPr>
          <a:xfrm>
            <a:off x="0" y="0"/>
            <a:ext cx="7143750" cy="5143500"/>
          </a:xfrm>
          <a:prstGeom prst="rect">
            <a:avLst/>
          </a:prstGeom>
        </p:spPr>
      </p:pic>
      <p:sp>
        <p:nvSpPr>
          <p:cNvPr id="2" name="Title 1"/>
          <p:cNvSpPr>
            <a:spLocks noGrp="1"/>
          </p:cNvSpPr>
          <p:nvPr>
            <p:ph type="ctrTitle" hasCustomPrompt="1"/>
          </p:nvPr>
        </p:nvSpPr>
        <p:spPr>
          <a:xfrm>
            <a:off x="250825" y="2374211"/>
            <a:ext cx="6591039" cy="961628"/>
          </a:xfrm>
        </p:spPr>
        <p:txBody>
          <a:bodyPr anchor="ctr" anchorCtr="0"/>
          <a:lstStyle>
            <a:lvl1pPr algn="l">
              <a:defRPr sz="3500" spc="200" baseline="0">
                <a:solidFill>
                  <a:schemeClr val="bg1"/>
                </a:solidFill>
              </a:defRPr>
            </a:lvl1pPr>
          </a:lstStyle>
          <a:p>
            <a:r>
              <a:rPr lang="de-DE" dirty="0"/>
              <a:t>PRÄSENTATIONSTITEL BEARBEITEN</a:t>
            </a:r>
            <a:endParaRPr lang="en-US" dirty="0"/>
          </a:p>
        </p:txBody>
      </p:sp>
      <p:sp>
        <p:nvSpPr>
          <p:cNvPr id="15" name="Textplatzhalter 14">
            <a:extLst>
              <a:ext uri="{FF2B5EF4-FFF2-40B4-BE49-F238E27FC236}">
                <a16:creationId xmlns:a16="http://schemas.microsoft.com/office/drawing/2014/main" id="{64E9B235-21E8-9341-A119-8338AD853901}"/>
              </a:ext>
            </a:extLst>
          </p:cNvPr>
          <p:cNvSpPr>
            <a:spLocks noGrp="1"/>
          </p:cNvSpPr>
          <p:nvPr>
            <p:ph type="body" sz="quarter" idx="14" hasCustomPrompt="1"/>
          </p:nvPr>
        </p:nvSpPr>
        <p:spPr>
          <a:xfrm>
            <a:off x="250825" y="3352934"/>
            <a:ext cx="2514146" cy="347696"/>
          </a:xfrm>
        </p:spPr>
        <p:txBody>
          <a:bodyPr wrap="none" lIns="0" tIns="0" rIns="0" bIns="0" anchor="ctr" anchorCtr="0">
            <a:normAutofit/>
          </a:bodyPr>
          <a:lstStyle>
            <a:lvl1pPr marL="0" indent="0">
              <a:buNone/>
              <a:defRPr sz="2100" b="0" i="0" spc="100" baseline="0">
                <a:solidFill>
                  <a:schemeClr val="bg1"/>
                </a:solidFill>
                <a:latin typeface="Meta Head IGM Cond Light" panose="02000506030000020004" pitchFamily="2" charset="77"/>
              </a:defRPr>
            </a:lvl1pPr>
          </a:lstStyle>
          <a:p>
            <a:r>
              <a:rPr lang="de-DE" dirty="0"/>
              <a:t>Datum</a:t>
            </a:r>
          </a:p>
        </p:txBody>
      </p:sp>
    </p:spTree>
    <p:extLst>
      <p:ext uri="{BB962C8B-B14F-4D97-AF65-F5344CB8AC3E}">
        <p14:creationId xmlns:p14="http://schemas.microsoft.com/office/powerpoint/2010/main" val="11974314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Zwischentitel">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A6C4DE8-63EB-944F-9420-AFA164894E16}"/>
              </a:ext>
            </a:extLst>
          </p:cNvPr>
          <p:cNvPicPr>
            <a:picLocks noChangeAspect="1"/>
          </p:cNvPicPr>
          <p:nvPr userDrawn="1"/>
        </p:nvPicPr>
        <p:blipFill>
          <a:blip r:embed="rId2"/>
          <a:stretch>
            <a:fillRect/>
          </a:stretch>
        </p:blipFill>
        <p:spPr>
          <a:xfrm>
            <a:off x="0" y="0"/>
            <a:ext cx="7143750" cy="5143500"/>
          </a:xfrm>
          <a:prstGeom prst="rect">
            <a:avLst/>
          </a:prstGeom>
        </p:spPr>
      </p:pic>
      <p:pic>
        <p:nvPicPr>
          <p:cNvPr id="34" name="Grafik 33">
            <a:extLst>
              <a:ext uri="{FF2B5EF4-FFF2-40B4-BE49-F238E27FC236}">
                <a16:creationId xmlns:a16="http://schemas.microsoft.com/office/drawing/2014/main" id="{A1E45744-6AD6-4F43-A343-971D23259787}"/>
              </a:ext>
            </a:extLst>
          </p:cNvPr>
          <p:cNvPicPr>
            <a:picLocks noChangeAspect="1"/>
          </p:cNvPicPr>
          <p:nvPr userDrawn="1"/>
        </p:nvPicPr>
        <p:blipFill>
          <a:blip r:embed="rId3"/>
          <a:stretch>
            <a:fillRect/>
          </a:stretch>
        </p:blipFill>
        <p:spPr>
          <a:xfrm>
            <a:off x="8173175" y="238618"/>
            <a:ext cx="720000" cy="720000"/>
          </a:xfrm>
          <a:prstGeom prst="rect">
            <a:avLst/>
          </a:prstGeom>
        </p:spPr>
      </p:pic>
      <p:sp>
        <p:nvSpPr>
          <p:cNvPr id="2" name="Title 1"/>
          <p:cNvSpPr>
            <a:spLocks noGrp="1"/>
          </p:cNvSpPr>
          <p:nvPr>
            <p:ph type="ctrTitle" hasCustomPrompt="1"/>
          </p:nvPr>
        </p:nvSpPr>
        <p:spPr>
          <a:xfrm>
            <a:off x="250825" y="1603659"/>
            <a:ext cx="4859057" cy="2524062"/>
          </a:xfrm>
        </p:spPr>
        <p:txBody>
          <a:bodyPr anchor="ctr" anchorCtr="0"/>
          <a:lstStyle>
            <a:lvl1pPr algn="l">
              <a:defRPr sz="3500" b="1" i="0" spc="200" baseline="0">
                <a:solidFill>
                  <a:schemeClr val="bg1"/>
                </a:solidFill>
                <a:latin typeface="Meta Head IGM Cond Black" panose="02000506030000020004" pitchFamily="2" charset="77"/>
              </a:defRPr>
            </a:lvl1pPr>
          </a:lstStyle>
          <a:p>
            <a:r>
              <a:rPr lang="de-DE" dirty="0"/>
              <a:t>ZWISCHENTITEL BEARBEITEN</a:t>
            </a:r>
            <a:endParaRPr lang="en-US" dirty="0"/>
          </a:p>
        </p:txBody>
      </p:sp>
    </p:spTree>
    <p:extLst>
      <p:ext uri="{BB962C8B-B14F-4D97-AF65-F5344CB8AC3E}">
        <p14:creationId xmlns:p14="http://schemas.microsoft.com/office/powerpoint/2010/main" val="36651749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0825" y="1080000"/>
            <a:ext cx="8642349" cy="454025"/>
          </a:xfrm>
        </p:spPr>
        <p:txBody>
          <a:bodyPr/>
          <a:lstStyle>
            <a:lvl1pPr>
              <a:defRPr spc="200" baseline="0"/>
            </a:lvl1pPr>
          </a:lstStyle>
          <a:p>
            <a:r>
              <a:rPr lang="de-DE" dirty="0"/>
              <a:t>TITEL BEARBEITEN</a:t>
            </a:r>
            <a:endParaRPr lang="en-US" dirty="0"/>
          </a:p>
        </p:txBody>
      </p:sp>
      <p:sp>
        <p:nvSpPr>
          <p:cNvPr id="3" name="Content Placeholder 2"/>
          <p:cNvSpPr>
            <a:spLocks noGrp="1"/>
          </p:cNvSpPr>
          <p:nvPr>
            <p:ph idx="1"/>
          </p:nvPr>
        </p:nvSpPr>
        <p:spPr>
          <a:xfrm>
            <a:off x="250825" y="2299168"/>
            <a:ext cx="8642349" cy="2119409"/>
          </a:xfrm>
        </p:spPr>
        <p:txBody>
          <a:bodyPr lIns="0" tIns="0" rIns="0" bIns="0">
            <a:normAutofit/>
          </a:bodyPr>
          <a:lstStyle>
            <a:lvl1pPr marL="280800" indent="-279450">
              <a:spcBef>
                <a:spcPts val="750"/>
              </a:spcBef>
              <a:buSzPct val="90000"/>
              <a:buFontTx/>
              <a:buBlip>
                <a:blip r:embed="rId2"/>
              </a:buBlip>
              <a:defRPr sz="1800" b="0" i="0">
                <a:solidFill>
                  <a:srgbClr val="3C3C3B"/>
                </a:solidFill>
                <a:latin typeface="Meta IGM" panose="02000503040000020004" pitchFamily="2" charset="0"/>
              </a:defRPr>
            </a:lvl1pPr>
            <a:lvl2pPr marL="586350" indent="-279450">
              <a:spcBef>
                <a:spcPts val="750"/>
              </a:spcBef>
              <a:buSzPct val="90000"/>
              <a:buFontTx/>
              <a:buBlip>
                <a:blip r:embed="rId2"/>
              </a:buBlip>
              <a:defRPr sz="1800" b="0" i="0">
                <a:solidFill>
                  <a:srgbClr val="3C3C3B"/>
                </a:solidFill>
                <a:latin typeface="Meta IGM" panose="02000503040000020004" pitchFamily="2" charset="0"/>
              </a:defRPr>
            </a:lvl2pPr>
            <a:lvl3pPr marL="899550" indent="-285750">
              <a:spcBef>
                <a:spcPts val="750"/>
              </a:spcBef>
              <a:buFontTx/>
              <a:buBlip>
                <a:blip r:embed="rId2"/>
              </a:buBlip>
              <a:defRPr b="0" i="0">
                <a:solidFill>
                  <a:srgbClr val="3C3C3B"/>
                </a:solidFill>
                <a:latin typeface="Meta IGM" panose="02000503040000020004" pitchFamily="2" charset="0"/>
              </a:defRPr>
            </a:lvl3pPr>
            <a:lvl4pPr marL="1200150" indent="-279450">
              <a:spcBef>
                <a:spcPts val="750"/>
              </a:spcBef>
              <a:buFontTx/>
              <a:buBlip>
                <a:blip r:embed="rId2"/>
              </a:buBlip>
              <a:defRPr b="0" i="0">
                <a:solidFill>
                  <a:srgbClr val="3C3C3B"/>
                </a:solidFill>
                <a:latin typeface="Meta IGM" panose="02000503040000020004" pitchFamily="2" charset="0"/>
              </a:defRPr>
            </a:lvl4pPr>
            <a:lvl5pPr marL="1471050">
              <a:spcBef>
                <a:spcPts val="750"/>
              </a:spcBef>
              <a:defRPr b="0" i="0">
                <a:solidFill>
                  <a:srgbClr val="3C3C3B"/>
                </a:solidFill>
                <a:latin typeface="Meta IGM" panose="02000503040000020004" pitchFamily="2" charset="0"/>
              </a:defRPr>
            </a:lvl5pPr>
          </a:lstStyle>
          <a:p>
            <a:pPr lvl="0"/>
            <a:r>
              <a:rPr lang="de-DE"/>
              <a:t>Formatvorlagen des Textmasters bearbeiten</a:t>
            </a:r>
          </a:p>
        </p:txBody>
      </p:sp>
      <p:sp>
        <p:nvSpPr>
          <p:cNvPr id="9" name="Textplatzhalter 8">
            <a:extLst>
              <a:ext uri="{FF2B5EF4-FFF2-40B4-BE49-F238E27FC236}">
                <a16:creationId xmlns:a16="http://schemas.microsoft.com/office/drawing/2014/main" id="{CBAFFCE6-5B0A-D047-AF37-74CD899250A6}"/>
              </a:ext>
            </a:extLst>
          </p:cNvPr>
          <p:cNvSpPr>
            <a:spLocks noGrp="1"/>
          </p:cNvSpPr>
          <p:nvPr>
            <p:ph type="body" sz="quarter" idx="13" hasCustomPrompt="1"/>
          </p:nvPr>
        </p:nvSpPr>
        <p:spPr>
          <a:xfrm>
            <a:off x="250825" y="1544968"/>
            <a:ext cx="8642349" cy="495300"/>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8" name="Textplatzhalter 3">
            <a:extLst>
              <a:ext uri="{FF2B5EF4-FFF2-40B4-BE49-F238E27FC236}">
                <a16:creationId xmlns:a16="http://schemas.microsoft.com/office/drawing/2014/main" id="{D7486DF0-5739-C444-8591-8165BD759D7F}"/>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Tree>
    <p:extLst>
      <p:ext uri="{BB962C8B-B14F-4D97-AF65-F5344CB8AC3E}">
        <p14:creationId xmlns:p14="http://schemas.microsoft.com/office/powerpoint/2010/main" val="14369326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und Bilder in Dreiecke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50824" y="2213003"/>
            <a:ext cx="4228968" cy="2228368"/>
          </a:xfrm>
        </p:spPr>
        <p:txBody>
          <a:bodyPr lIns="0" tIns="0" rIns="0" bIns="0">
            <a:noAutofit/>
          </a:bodyPr>
          <a:lstStyle>
            <a:lvl1pPr marL="243450">
              <a:defRPr b="0" i="0">
                <a:latin typeface="Meta IGM" panose="02000503040000020004" pitchFamily="2" charset="0"/>
              </a:defRPr>
            </a:lvl1pPr>
            <a:lvl2pPr>
              <a:defRPr/>
            </a:lvl2pPr>
            <a:lvl3pPr>
              <a:defRPr/>
            </a:lvl3pPr>
            <a:lvl4pPr>
              <a:defRPr/>
            </a:lvl4pPr>
            <a:lvl5pPr>
              <a:defRPr/>
            </a:lvl5pPr>
          </a:lstStyle>
          <a:p>
            <a:pPr lvl="0"/>
            <a:r>
              <a:rPr lang="de-DE"/>
              <a:t>Formatvorlagen des Textmasters bearbeiten</a:t>
            </a:r>
          </a:p>
        </p:txBody>
      </p:sp>
      <p:sp>
        <p:nvSpPr>
          <p:cNvPr id="9" name="Textplatzhalter 8">
            <a:extLst>
              <a:ext uri="{FF2B5EF4-FFF2-40B4-BE49-F238E27FC236}">
                <a16:creationId xmlns:a16="http://schemas.microsoft.com/office/drawing/2014/main" id="{701916FA-D5D3-3649-805F-88EF80C0F85B}"/>
              </a:ext>
            </a:extLst>
          </p:cNvPr>
          <p:cNvSpPr>
            <a:spLocks noGrp="1"/>
          </p:cNvSpPr>
          <p:nvPr>
            <p:ph type="body" sz="quarter" idx="13" hasCustomPrompt="1"/>
          </p:nvPr>
        </p:nvSpPr>
        <p:spPr>
          <a:xfrm>
            <a:off x="250825" y="1579389"/>
            <a:ext cx="4228967" cy="495300"/>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12" name="Title 1">
            <a:extLst>
              <a:ext uri="{FF2B5EF4-FFF2-40B4-BE49-F238E27FC236}">
                <a16:creationId xmlns:a16="http://schemas.microsoft.com/office/drawing/2014/main" id="{B6248DF6-2726-DD4A-A7E5-C91F48E303A9}"/>
              </a:ext>
            </a:extLst>
          </p:cNvPr>
          <p:cNvSpPr>
            <a:spLocks noGrp="1"/>
          </p:cNvSpPr>
          <p:nvPr>
            <p:ph type="title" hasCustomPrompt="1"/>
          </p:nvPr>
        </p:nvSpPr>
        <p:spPr>
          <a:xfrm>
            <a:off x="250825" y="1080000"/>
            <a:ext cx="4228967" cy="472175"/>
          </a:xfrm>
        </p:spPr>
        <p:txBody>
          <a:bodyPr/>
          <a:lstStyle>
            <a:lvl1pPr>
              <a:defRPr spc="200" baseline="0"/>
            </a:lvl1pPr>
          </a:lstStyle>
          <a:p>
            <a:r>
              <a:rPr lang="de-DE" dirty="0"/>
              <a:t>TITEL BEARBEITEN</a:t>
            </a:r>
            <a:endParaRPr lang="en-US" dirty="0"/>
          </a:p>
        </p:txBody>
      </p:sp>
      <p:sp>
        <p:nvSpPr>
          <p:cNvPr id="6" name="Bildplatzhalter 5">
            <a:extLst>
              <a:ext uri="{FF2B5EF4-FFF2-40B4-BE49-F238E27FC236}">
                <a16:creationId xmlns:a16="http://schemas.microsoft.com/office/drawing/2014/main" id="{1AFD7D0B-45C0-0649-BF63-2ABAFA50360B}"/>
              </a:ext>
            </a:extLst>
          </p:cNvPr>
          <p:cNvSpPr>
            <a:spLocks noGrp="1"/>
          </p:cNvSpPr>
          <p:nvPr>
            <p:ph type="pic" sz="quarter" idx="15"/>
          </p:nvPr>
        </p:nvSpPr>
        <p:spPr>
          <a:xfrm>
            <a:off x="5250569" y="1732138"/>
            <a:ext cx="3895208" cy="3908072"/>
          </a:xfrm>
          <a:custGeom>
            <a:avLst/>
            <a:gdLst>
              <a:gd name="connsiteX0" fmla="*/ 0 w 2844800"/>
              <a:gd name="connsiteY0" fmla="*/ 1492250 h 1492250"/>
              <a:gd name="connsiteX1" fmla="*/ 1422400 w 2844800"/>
              <a:gd name="connsiteY1" fmla="*/ 0 h 1492250"/>
              <a:gd name="connsiteX2" fmla="*/ 2844800 w 2844800"/>
              <a:gd name="connsiteY2" fmla="*/ 1492250 h 1492250"/>
              <a:gd name="connsiteX3" fmla="*/ 0 w 2844800"/>
              <a:gd name="connsiteY3" fmla="*/ 1492250 h 1492250"/>
              <a:gd name="connsiteX0" fmla="*/ 0 w 3719689"/>
              <a:gd name="connsiteY0" fmla="*/ 1492250 h 3366205"/>
              <a:gd name="connsiteX1" fmla="*/ 1422400 w 3719689"/>
              <a:gd name="connsiteY1" fmla="*/ 0 h 3366205"/>
              <a:gd name="connsiteX2" fmla="*/ 3719689 w 3719689"/>
              <a:gd name="connsiteY2" fmla="*/ 3366205 h 3366205"/>
              <a:gd name="connsiteX3" fmla="*/ 0 w 3719689"/>
              <a:gd name="connsiteY3" fmla="*/ 1492250 h 3366205"/>
              <a:gd name="connsiteX0" fmla="*/ 0 w 3905955"/>
              <a:gd name="connsiteY0" fmla="*/ 1938161 h 3812116"/>
              <a:gd name="connsiteX1" fmla="*/ 3905955 w 3905955"/>
              <a:gd name="connsiteY1" fmla="*/ 0 h 3812116"/>
              <a:gd name="connsiteX2" fmla="*/ 3719689 w 3905955"/>
              <a:gd name="connsiteY2" fmla="*/ 3812116 h 3812116"/>
              <a:gd name="connsiteX3" fmla="*/ 0 w 3905955"/>
              <a:gd name="connsiteY3" fmla="*/ 1938161 h 3812116"/>
              <a:gd name="connsiteX0" fmla="*/ 0 w 3905955"/>
              <a:gd name="connsiteY0" fmla="*/ 1938161 h 3496027"/>
              <a:gd name="connsiteX1" fmla="*/ 3905955 w 3905955"/>
              <a:gd name="connsiteY1" fmla="*/ 0 h 3496027"/>
              <a:gd name="connsiteX2" fmla="*/ 3900311 w 3905955"/>
              <a:gd name="connsiteY2" fmla="*/ 3496027 h 3496027"/>
              <a:gd name="connsiteX3" fmla="*/ 0 w 3905955"/>
              <a:gd name="connsiteY3" fmla="*/ 1938161 h 3496027"/>
              <a:gd name="connsiteX0" fmla="*/ 0 w 3900342"/>
              <a:gd name="connsiteY0" fmla="*/ 1830917 h 3388783"/>
              <a:gd name="connsiteX1" fmla="*/ 3821289 w 3900342"/>
              <a:gd name="connsiteY1" fmla="*/ 0 h 3388783"/>
              <a:gd name="connsiteX2" fmla="*/ 3900311 w 3900342"/>
              <a:gd name="connsiteY2" fmla="*/ 3388783 h 3388783"/>
              <a:gd name="connsiteX3" fmla="*/ 0 w 3900342"/>
              <a:gd name="connsiteY3" fmla="*/ 1830917 h 3388783"/>
              <a:gd name="connsiteX0" fmla="*/ 0 w 3900561"/>
              <a:gd name="connsiteY0" fmla="*/ 1932517 h 3490383"/>
              <a:gd name="connsiteX1" fmla="*/ 3894666 w 3900561"/>
              <a:gd name="connsiteY1" fmla="*/ 0 h 3490383"/>
              <a:gd name="connsiteX2" fmla="*/ 3900311 w 3900561"/>
              <a:gd name="connsiteY2" fmla="*/ 3490383 h 3490383"/>
              <a:gd name="connsiteX3" fmla="*/ 0 w 3900561"/>
              <a:gd name="connsiteY3" fmla="*/ 1932517 h 3490383"/>
              <a:gd name="connsiteX0" fmla="*/ 0 w 3895208"/>
              <a:gd name="connsiteY0" fmla="*/ 1932517 h 3908072"/>
              <a:gd name="connsiteX1" fmla="*/ 3894666 w 3895208"/>
              <a:gd name="connsiteY1" fmla="*/ 0 h 3908072"/>
              <a:gd name="connsiteX2" fmla="*/ 3894666 w 3895208"/>
              <a:gd name="connsiteY2" fmla="*/ 3908072 h 3908072"/>
              <a:gd name="connsiteX3" fmla="*/ 0 w 3895208"/>
              <a:gd name="connsiteY3" fmla="*/ 1932517 h 3908072"/>
            </a:gdLst>
            <a:ahLst/>
            <a:cxnLst>
              <a:cxn ang="0">
                <a:pos x="connsiteX0" y="connsiteY0"/>
              </a:cxn>
              <a:cxn ang="0">
                <a:pos x="connsiteX1" y="connsiteY1"/>
              </a:cxn>
              <a:cxn ang="0">
                <a:pos x="connsiteX2" y="connsiteY2"/>
              </a:cxn>
              <a:cxn ang="0">
                <a:pos x="connsiteX3" y="connsiteY3"/>
              </a:cxn>
            </a:cxnLst>
            <a:rect l="l" t="t" r="r" b="b"/>
            <a:pathLst>
              <a:path w="3895208" h="3908072">
                <a:moveTo>
                  <a:pt x="0" y="1932517"/>
                </a:moveTo>
                <a:lnTo>
                  <a:pt x="3894666" y="0"/>
                </a:lnTo>
                <a:cubicBezTo>
                  <a:pt x="3892785" y="1165342"/>
                  <a:pt x="3896547" y="2742730"/>
                  <a:pt x="3894666" y="3908072"/>
                </a:cubicBezTo>
                <a:lnTo>
                  <a:pt x="0" y="1932517"/>
                </a:lnTo>
                <a:close/>
              </a:path>
            </a:pathLst>
          </a:custGeom>
          <a:solidFill>
            <a:schemeClr val="accent6"/>
          </a:solidFill>
        </p:spPr>
        <p:txBody>
          <a:bodyPr anchor="ctr">
            <a:normAutofit/>
          </a:bodyPr>
          <a:lstStyle>
            <a:lvl1pPr marL="0" indent="0" algn="r">
              <a:spcBef>
                <a:spcPts val="500"/>
              </a:spcBef>
              <a:buFont typeface="Arial" panose="020B0604020202020204" pitchFamily="34" charset="0"/>
              <a:buNone/>
              <a:defRPr sz="1600"/>
            </a:lvl1pPr>
          </a:lstStyle>
          <a:p>
            <a:r>
              <a:rPr lang="de-DE"/>
              <a:t>Bild durch Klicken auf Symbol hinzufügen</a:t>
            </a:r>
            <a:endParaRPr lang="de-DE" dirty="0"/>
          </a:p>
        </p:txBody>
      </p:sp>
      <p:sp>
        <p:nvSpPr>
          <p:cNvPr id="14" name="Bildplatzhalter 13">
            <a:extLst>
              <a:ext uri="{FF2B5EF4-FFF2-40B4-BE49-F238E27FC236}">
                <a16:creationId xmlns:a16="http://schemas.microsoft.com/office/drawing/2014/main" id="{307DC63A-7B6C-E443-8FD2-12E8BE98F005}"/>
              </a:ext>
            </a:extLst>
          </p:cNvPr>
          <p:cNvSpPr>
            <a:spLocks noGrp="1"/>
          </p:cNvSpPr>
          <p:nvPr>
            <p:ph type="pic" sz="quarter" idx="16"/>
          </p:nvPr>
        </p:nvSpPr>
        <p:spPr>
          <a:xfrm>
            <a:off x="6142614" y="1023853"/>
            <a:ext cx="2114407" cy="2121623"/>
          </a:xfrm>
          <a:custGeom>
            <a:avLst/>
            <a:gdLst>
              <a:gd name="connsiteX0" fmla="*/ 0 w 1614487"/>
              <a:gd name="connsiteY0" fmla="*/ 0 h 2119313"/>
              <a:gd name="connsiteX1" fmla="*/ 1614487 w 1614487"/>
              <a:gd name="connsiteY1" fmla="*/ 0 h 2119313"/>
              <a:gd name="connsiteX2" fmla="*/ 1614487 w 1614487"/>
              <a:gd name="connsiteY2" fmla="*/ 2119313 h 2119313"/>
              <a:gd name="connsiteX3" fmla="*/ 0 w 1614487"/>
              <a:gd name="connsiteY3" fmla="*/ 2119313 h 2119313"/>
              <a:gd name="connsiteX4" fmla="*/ 0 w 1614487"/>
              <a:gd name="connsiteY4" fmla="*/ 0 h 2119313"/>
              <a:gd name="connsiteX0" fmla="*/ 0 w 1614487"/>
              <a:gd name="connsiteY0" fmla="*/ 0 h 2119313"/>
              <a:gd name="connsiteX1" fmla="*/ 1614487 w 1614487"/>
              <a:gd name="connsiteY1" fmla="*/ 2119313 h 2119313"/>
              <a:gd name="connsiteX2" fmla="*/ 0 w 1614487"/>
              <a:gd name="connsiteY2" fmla="*/ 2119313 h 2119313"/>
              <a:gd name="connsiteX3" fmla="*/ 0 w 1614487"/>
              <a:gd name="connsiteY3" fmla="*/ 0 h 2119313"/>
              <a:gd name="connsiteX0" fmla="*/ 90054 w 1614487"/>
              <a:gd name="connsiteY0" fmla="*/ 0 h 2244004"/>
              <a:gd name="connsiteX1" fmla="*/ 1614487 w 1614487"/>
              <a:gd name="connsiteY1" fmla="*/ 2244004 h 2244004"/>
              <a:gd name="connsiteX2" fmla="*/ 0 w 1614487"/>
              <a:gd name="connsiteY2" fmla="*/ 2244004 h 2244004"/>
              <a:gd name="connsiteX3" fmla="*/ 90054 w 1614487"/>
              <a:gd name="connsiteY3" fmla="*/ 0 h 2244004"/>
              <a:gd name="connsiteX0" fmla="*/ 0 w 1524433"/>
              <a:gd name="connsiteY0" fmla="*/ 0 h 2244004"/>
              <a:gd name="connsiteX1" fmla="*/ 1524433 w 1524433"/>
              <a:gd name="connsiteY1" fmla="*/ 2244004 h 2244004"/>
              <a:gd name="connsiteX2" fmla="*/ 6927 w 1524433"/>
              <a:gd name="connsiteY2" fmla="*/ 2160877 h 2244004"/>
              <a:gd name="connsiteX3" fmla="*/ 0 w 1524433"/>
              <a:gd name="connsiteY3" fmla="*/ 0 h 2244004"/>
              <a:gd name="connsiteX0" fmla="*/ 0 w 2120179"/>
              <a:gd name="connsiteY0" fmla="*/ 0 h 2160877"/>
              <a:gd name="connsiteX1" fmla="*/ 2120179 w 2120179"/>
              <a:gd name="connsiteY1" fmla="*/ 1080223 h 2160877"/>
              <a:gd name="connsiteX2" fmla="*/ 6927 w 2120179"/>
              <a:gd name="connsiteY2" fmla="*/ 2160877 h 2160877"/>
              <a:gd name="connsiteX3" fmla="*/ 0 w 2120179"/>
              <a:gd name="connsiteY3" fmla="*/ 0 h 2160877"/>
              <a:gd name="connsiteX0" fmla="*/ 0 w 2120179"/>
              <a:gd name="connsiteY0" fmla="*/ 0 h 2147023"/>
              <a:gd name="connsiteX1" fmla="*/ 2120179 w 2120179"/>
              <a:gd name="connsiteY1" fmla="*/ 1080223 h 2147023"/>
              <a:gd name="connsiteX2" fmla="*/ 6927 w 2120179"/>
              <a:gd name="connsiteY2" fmla="*/ 2147023 h 2147023"/>
              <a:gd name="connsiteX3" fmla="*/ 0 w 2120179"/>
              <a:gd name="connsiteY3" fmla="*/ 0 h 2147023"/>
              <a:gd name="connsiteX0" fmla="*/ 6928 w 2127107"/>
              <a:gd name="connsiteY0" fmla="*/ 0 h 2147023"/>
              <a:gd name="connsiteX1" fmla="*/ 2127107 w 2127107"/>
              <a:gd name="connsiteY1" fmla="*/ 1080223 h 2147023"/>
              <a:gd name="connsiteX2" fmla="*/ 0 w 2127107"/>
              <a:gd name="connsiteY2" fmla="*/ 2147023 h 2147023"/>
              <a:gd name="connsiteX3" fmla="*/ 6928 w 2127107"/>
              <a:gd name="connsiteY3" fmla="*/ 0 h 2147023"/>
              <a:gd name="connsiteX0" fmla="*/ 338 w 2120517"/>
              <a:gd name="connsiteY0" fmla="*/ 0 h 2147023"/>
              <a:gd name="connsiteX1" fmla="*/ 2120517 w 2120517"/>
              <a:gd name="connsiteY1" fmla="*/ 1080223 h 2147023"/>
              <a:gd name="connsiteX2" fmla="*/ 6110 w 2120517"/>
              <a:gd name="connsiteY2" fmla="*/ 2147023 h 2147023"/>
              <a:gd name="connsiteX3" fmla="*/ 338 w 2120517"/>
              <a:gd name="connsiteY3" fmla="*/ 0 h 2147023"/>
              <a:gd name="connsiteX0" fmla="*/ 35503 w 2114407"/>
              <a:gd name="connsiteY0" fmla="*/ 0 h 2004148"/>
              <a:gd name="connsiteX1" fmla="*/ 2114407 w 2114407"/>
              <a:gd name="connsiteY1" fmla="*/ 937348 h 2004148"/>
              <a:gd name="connsiteX2" fmla="*/ 0 w 2114407"/>
              <a:gd name="connsiteY2" fmla="*/ 2004148 h 2004148"/>
              <a:gd name="connsiteX3" fmla="*/ 35503 w 2114407"/>
              <a:gd name="connsiteY3" fmla="*/ 0 h 2004148"/>
              <a:gd name="connsiteX0" fmla="*/ 6928 w 2114407"/>
              <a:gd name="connsiteY0" fmla="*/ 0 h 2121623"/>
              <a:gd name="connsiteX1" fmla="*/ 2114407 w 2114407"/>
              <a:gd name="connsiteY1" fmla="*/ 1054823 h 2121623"/>
              <a:gd name="connsiteX2" fmla="*/ 0 w 2114407"/>
              <a:gd name="connsiteY2" fmla="*/ 2121623 h 2121623"/>
              <a:gd name="connsiteX3" fmla="*/ 6928 w 2114407"/>
              <a:gd name="connsiteY3" fmla="*/ 0 h 2121623"/>
            </a:gdLst>
            <a:ahLst/>
            <a:cxnLst>
              <a:cxn ang="0">
                <a:pos x="connsiteX0" y="connsiteY0"/>
              </a:cxn>
              <a:cxn ang="0">
                <a:pos x="connsiteX1" y="connsiteY1"/>
              </a:cxn>
              <a:cxn ang="0">
                <a:pos x="connsiteX2" y="connsiteY2"/>
              </a:cxn>
              <a:cxn ang="0">
                <a:pos x="connsiteX3" y="connsiteY3"/>
              </a:cxn>
            </a:cxnLst>
            <a:rect l="l" t="t" r="r" b="b"/>
            <a:pathLst>
              <a:path w="2114407" h="2121623">
                <a:moveTo>
                  <a:pt x="6928" y="0"/>
                </a:moveTo>
                <a:lnTo>
                  <a:pt x="2114407" y="1054823"/>
                </a:lnTo>
                <a:lnTo>
                  <a:pt x="0" y="2121623"/>
                </a:lnTo>
                <a:cubicBezTo>
                  <a:pt x="2309" y="1405949"/>
                  <a:pt x="4619" y="715674"/>
                  <a:pt x="6928" y="0"/>
                </a:cubicBezTo>
                <a:close/>
              </a:path>
            </a:pathLst>
          </a:custGeom>
          <a:solidFill>
            <a:schemeClr val="accent6"/>
          </a:solidFill>
        </p:spPr>
        <p:txBody>
          <a:bodyPr anchor="ctr">
            <a:normAutofit/>
          </a:bodyPr>
          <a:lstStyle>
            <a:lvl1pPr marL="0" indent="0" algn="l">
              <a:lnSpc>
                <a:spcPct val="100000"/>
              </a:lnSpc>
              <a:spcBef>
                <a:spcPts val="100"/>
              </a:spcBef>
              <a:buFont typeface="Arial" panose="020B0604020202020204" pitchFamily="34" charset="0"/>
              <a:buNone/>
              <a:defRPr sz="1400"/>
            </a:lvl1pPr>
          </a:lstStyle>
          <a:p>
            <a:r>
              <a:rPr lang="de-DE"/>
              <a:t>Bild durch Klicken auf Symbol hinzufügen</a:t>
            </a:r>
            <a:endParaRPr lang="de-DE" dirty="0"/>
          </a:p>
        </p:txBody>
      </p:sp>
      <p:sp>
        <p:nvSpPr>
          <p:cNvPr id="17" name="Rechteck 16">
            <a:extLst>
              <a:ext uri="{FF2B5EF4-FFF2-40B4-BE49-F238E27FC236}">
                <a16:creationId xmlns:a16="http://schemas.microsoft.com/office/drawing/2014/main" id="{328332BA-1E60-C547-87CF-B32F3589022F}"/>
              </a:ext>
            </a:extLst>
          </p:cNvPr>
          <p:cNvSpPr/>
          <p:nvPr userDrawn="1"/>
        </p:nvSpPr>
        <p:spPr>
          <a:xfrm>
            <a:off x="5250569" y="3766384"/>
            <a:ext cx="3791420" cy="3543684"/>
          </a:xfrm>
          <a:custGeom>
            <a:avLst/>
            <a:gdLst>
              <a:gd name="connsiteX0" fmla="*/ 0 w 1533886"/>
              <a:gd name="connsiteY0" fmla="*/ 0 h 2268362"/>
              <a:gd name="connsiteX1" fmla="*/ 1533886 w 1533886"/>
              <a:gd name="connsiteY1" fmla="*/ 0 h 2268362"/>
              <a:gd name="connsiteX2" fmla="*/ 1533886 w 1533886"/>
              <a:gd name="connsiteY2" fmla="*/ 2268362 h 2268362"/>
              <a:gd name="connsiteX3" fmla="*/ 0 w 1533886"/>
              <a:gd name="connsiteY3" fmla="*/ 2268362 h 2268362"/>
              <a:gd name="connsiteX4" fmla="*/ 0 w 1533886"/>
              <a:gd name="connsiteY4" fmla="*/ 0 h 2268362"/>
              <a:gd name="connsiteX0" fmla="*/ 0 w 1533886"/>
              <a:gd name="connsiteY0" fmla="*/ 0 h 2268362"/>
              <a:gd name="connsiteX1" fmla="*/ 1533886 w 1533886"/>
              <a:gd name="connsiteY1" fmla="*/ 2268362 h 2268362"/>
              <a:gd name="connsiteX2" fmla="*/ 0 w 1533886"/>
              <a:gd name="connsiteY2" fmla="*/ 2268362 h 2268362"/>
              <a:gd name="connsiteX3" fmla="*/ 0 w 1533886"/>
              <a:gd name="connsiteY3" fmla="*/ 0 h 2268362"/>
              <a:gd name="connsiteX0" fmla="*/ 0 w 3896086"/>
              <a:gd name="connsiteY0" fmla="*/ 0 h 2268362"/>
              <a:gd name="connsiteX1" fmla="*/ 3896086 w 3896086"/>
              <a:gd name="connsiteY1" fmla="*/ 1938162 h 2268362"/>
              <a:gd name="connsiteX2" fmla="*/ 0 w 3896086"/>
              <a:gd name="connsiteY2" fmla="*/ 2268362 h 2268362"/>
              <a:gd name="connsiteX3" fmla="*/ 0 w 3896086"/>
              <a:gd name="connsiteY3" fmla="*/ 0 h 2268362"/>
              <a:gd name="connsiteX0" fmla="*/ 0 w 4607286"/>
              <a:gd name="connsiteY0" fmla="*/ 0 h 2306462"/>
              <a:gd name="connsiteX1" fmla="*/ 4607286 w 4607286"/>
              <a:gd name="connsiteY1" fmla="*/ 2306462 h 2306462"/>
              <a:gd name="connsiteX2" fmla="*/ 0 w 4607286"/>
              <a:gd name="connsiteY2" fmla="*/ 2268362 h 2306462"/>
              <a:gd name="connsiteX3" fmla="*/ 0 w 4607286"/>
              <a:gd name="connsiteY3" fmla="*/ 0 h 2306462"/>
              <a:gd name="connsiteX0" fmla="*/ 12700 w 4619986"/>
              <a:gd name="connsiteY0" fmla="*/ 0 h 4262262"/>
              <a:gd name="connsiteX1" fmla="*/ 4619986 w 4619986"/>
              <a:gd name="connsiteY1" fmla="*/ 2306462 h 4262262"/>
              <a:gd name="connsiteX2" fmla="*/ 0 w 4619986"/>
              <a:gd name="connsiteY2" fmla="*/ 4262262 h 4262262"/>
              <a:gd name="connsiteX3" fmla="*/ 12700 w 4619986"/>
              <a:gd name="connsiteY3" fmla="*/ 0 h 4262262"/>
            </a:gdLst>
            <a:ahLst/>
            <a:cxnLst>
              <a:cxn ang="0">
                <a:pos x="connsiteX0" y="connsiteY0"/>
              </a:cxn>
              <a:cxn ang="0">
                <a:pos x="connsiteX1" y="connsiteY1"/>
              </a:cxn>
              <a:cxn ang="0">
                <a:pos x="connsiteX2" y="connsiteY2"/>
              </a:cxn>
              <a:cxn ang="0">
                <a:pos x="connsiteX3" y="connsiteY3"/>
              </a:cxn>
            </a:cxnLst>
            <a:rect l="l" t="t" r="r" b="b"/>
            <a:pathLst>
              <a:path w="4619986" h="4262262">
                <a:moveTo>
                  <a:pt x="12700" y="0"/>
                </a:moveTo>
                <a:lnTo>
                  <a:pt x="4619986" y="2306462"/>
                </a:lnTo>
                <a:lnTo>
                  <a:pt x="0" y="4262262"/>
                </a:lnTo>
                <a:cubicBezTo>
                  <a:pt x="4233" y="2841508"/>
                  <a:pt x="8467" y="1420754"/>
                  <a:pt x="12700" y="0"/>
                </a:cubicBezTo>
                <a:close/>
              </a:path>
            </a:pathLst>
          </a:custGeom>
          <a:gradFill>
            <a:gsLst>
              <a:gs pos="0">
                <a:schemeClr val="accent2"/>
              </a:gs>
              <a:gs pos="52000">
                <a:schemeClr val="tx1"/>
              </a:gs>
              <a:gs pos="98000">
                <a:schemeClr val="accent1"/>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Meta IGM" panose="02000503040000020004" pitchFamily="2" charset="0"/>
            </a:endParaRPr>
          </a:p>
        </p:txBody>
      </p:sp>
    </p:spTree>
    <p:extLst>
      <p:ext uri="{BB962C8B-B14F-4D97-AF65-F5344CB8AC3E}">
        <p14:creationId xmlns:p14="http://schemas.microsoft.com/office/powerpoint/2010/main" val="19778377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und Bild Quadra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50824" y="2213003"/>
            <a:ext cx="4228968" cy="2228368"/>
          </a:xfrm>
        </p:spPr>
        <p:txBody>
          <a:bodyPr lIns="0" tIns="0" rIns="0" bIns="0">
            <a:noAutofit/>
          </a:bodyPr>
          <a:lstStyle>
            <a:lvl1pPr marL="243450">
              <a:defRPr/>
            </a:lvl1pPr>
            <a:lvl2pPr>
              <a:defRPr/>
            </a:lvl2pPr>
            <a:lvl3pPr>
              <a:defRPr/>
            </a:lvl3pPr>
            <a:lvl4pPr>
              <a:defRPr/>
            </a:lvl4pPr>
            <a:lvl5pPr>
              <a:defRPr/>
            </a:lvl5pPr>
          </a:lstStyle>
          <a:p>
            <a:pPr lvl="0"/>
            <a:r>
              <a:rPr lang="de-DE"/>
              <a:t>Formatvorlagen des Textmasters bearbeiten</a:t>
            </a:r>
          </a:p>
        </p:txBody>
      </p:sp>
      <p:sp>
        <p:nvSpPr>
          <p:cNvPr id="9" name="Textplatzhalter 8">
            <a:extLst>
              <a:ext uri="{FF2B5EF4-FFF2-40B4-BE49-F238E27FC236}">
                <a16:creationId xmlns:a16="http://schemas.microsoft.com/office/drawing/2014/main" id="{701916FA-D5D3-3649-805F-88EF80C0F85B}"/>
              </a:ext>
            </a:extLst>
          </p:cNvPr>
          <p:cNvSpPr>
            <a:spLocks noGrp="1"/>
          </p:cNvSpPr>
          <p:nvPr>
            <p:ph type="body" sz="quarter" idx="13" hasCustomPrompt="1"/>
          </p:nvPr>
        </p:nvSpPr>
        <p:spPr>
          <a:xfrm>
            <a:off x="250825" y="1579389"/>
            <a:ext cx="4228967" cy="495300"/>
          </a:xfrm>
        </p:spPr>
        <p:txBody>
          <a:bodyPr lIns="0" tIns="0" rIns="0" bIns="0" anchor="ctr" anchorCtr="0">
            <a:noAutofit/>
          </a:bodyPr>
          <a:lstStyle>
            <a:lvl1pPr marL="0" indent="0">
              <a:buNone/>
              <a:defRPr sz="2400" b="0" i="0" spc="100" baseline="0">
                <a:latin typeface="Meta Head IGM Cond Light" panose="02000506030000020004" pitchFamily="2" charset="77"/>
              </a:defRPr>
            </a:lvl1pPr>
          </a:lstStyle>
          <a:p>
            <a:r>
              <a:rPr lang="de-DE" dirty="0"/>
              <a:t>Unterzeile einfügen</a:t>
            </a:r>
          </a:p>
        </p:txBody>
      </p:sp>
      <p:sp>
        <p:nvSpPr>
          <p:cNvPr id="11" name="Bildplatzhalter 9">
            <a:extLst>
              <a:ext uri="{FF2B5EF4-FFF2-40B4-BE49-F238E27FC236}">
                <a16:creationId xmlns:a16="http://schemas.microsoft.com/office/drawing/2014/main" id="{38FCB7D0-646F-AF48-A2B8-12A09927B98A}"/>
              </a:ext>
            </a:extLst>
          </p:cNvPr>
          <p:cNvSpPr>
            <a:spLocks noGrp="1"/>
          </p:cNvSpPr>
          <p:nvPr>
            <p:ph type="pic" sz="quarter" idx="14"/>
          </p:nvPr>
        </p:nvSpPr>
        <p:spPr>
          <a:xfrm>
            <a:off x="4745736" y="1080001"/>
            <a:ext cx="4147439" cy="3361632"/>
          </a:xfrm>
          <a:solidFill>
            <a:schemeClr val="accent6"/>
          </a:solidFill>
        </p:spPr>
        <p:txBody>
          <a:bodyPr lIns="0" tIns="0" rIns="0" bIns="0" anchor="ctr">
            <a:noAutofit/>
          </a:bodyPr>
          <a:lstStyle>
            <a:lvl1pPr marL="0" indent="0" algn="ctr">
              <a:buNone/>
              <a:defRPr/>
            </a:lvl1pPr>
          </a:lstStyle>
          <a:p>
            <a:r>
              <a:rPr lang="de-DE"/>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
        <p:nvSpPr>
          <p:cNvPr id="12" name="Title 1">
            <a:extLst>
              <a:ext uri="{FF2B5EF4-FFF2-40B4-BE49-F238E27FC236}">
                <a16:creationId xmlns:a16="http://schemas.microsoft.com/office/drawing/2014/main" id="{B6248DF6-2726-DD4A-A7E5-C91F48E303A9}"/>
              </a:ext>
            </a:extLst>
          </p:cNvPr>
          <p:cNvSpPr>
            <a:spLocks noGrp="1"/>
          </p:cNvSpPr>
          <p:nvPr>
            <p:ph type="title" hasCustomPrompt="1"/>
          </p:nvPr>
        </p:nvSpPr>
        <p:spPr>
          <a:xfrm>
            <a:off x="250825" y="1080000"/>
            <a:ext cx="4228967" cy="472175"/>
          </a:xfrm>
        </p:spPr>
        <p:txBody>
          <a:bodyPr/>
          <a:lstStyle>
            <a:lvl1pPr>
              <a:defRPr spc="200" baseline="0"/>
            </a:lvl1pPr>
          </a:lstStyle>
          <a:p>
            <a:r>
              <a:rPr lang="de-DE" dirty="0"/>
              <a:t>TITEL BEARBEITEN</a:t>
            </a:r>
            <a:endParaRPr lang="en-US" dirty="0"/>
          </a:p>
        </p:txBody>
      </p:sp>
    </p:spTree>
    <p:extLst>
      <p:ext uri="{BB962C8B-B14F-4D97-AF65-F5344CB8AC3E}">
        <p14:creationId xmlns:p14="http://schemas.microsoft.com/office/powerpoint/2010/main" val="38520518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r Bild">
    <p:spTree>
      <p:nvGrpSpPr>
        <p:cNvPr id="1" name=""/>
        <p:cNvGrpSpPr/>
        <p:nvPr/>
      </p:nvGrpSpPr>
      <p:grpSpPr>
        <a:xfrm>
          <a:off x="0" y="0"/>
          <a:ext cx="0" cy="0"/>
          <a:chOff x="0" y="0"/>
          <a:chExt cx="0" cy="0"/>
        </a:xfrm>
      </p:grpSpPr>
      <p:sp>
        <p:nvSpPr>
          <p:cNvPr id="11" name="Bildplatzhalter 9">
            <a:extLst>
              <a:ext uri="{FF2B5EF4-FFF2-40B4-BE49-F238E27FC236}">
                <a16:creationId xmlns:a16="http://schemas.microsoft.com/office/drawing/2014/main" id="{38FCB7D0-646F-AF48-A2B8-12A09927B98A}"/>
              </a:ext>
            </a:extLst>
          </p:cNvPr>
          <p:cNvSpPr>
            <a:spLocks noGrp="1"/>
          </p:cNvSpPr>
          <p:nvPr>
            <p:ph type="pic" sz="quarter" idx="14"/>
          </p:nvPr>
        </p:nvSpPr>
        <p:spPr>
          <a:xfrm>
            <a:off x="250032" y="1080001"/>
            <a:ext cx="8643144" cy="3361632"/>
          </a:xfrm>
          <a:solidFill>
            <a:schemeClr val="accent6"/>
          </a:solidFill>
        </p:spPr>
        <p:txBody>
          <a:bodyPr lIns="0" tIns="0" rIns="0" bIns="0" anchor="ctr">
            <a:noAutofit/>
          </a:bodyPr>
          <a:lstStyle>
            <a:lvl1pPr marL="0" indent="0" algn="ctr">
              <a:buNone/>
              <a:defRPr/>
            </a:lvl1pPr>
          </a:lstStyle>
          <a:p>
            <a:r>
              <a:rPr lang="de-DE"/>
              <a:t>Bild durch Klicken auf Symbol hinzufügen</a:t>
            </a:r>
            <a:endParaRPr lang="de-DE" dirty="0"/>
          </a:p>
        </p:txBody>
      </p:sp>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Tree>
    <p:extLst>
      <p:ext uri="{BB962C8B-B14F-4D97-AF65-F5344CB8AC3E}">
        <p14:creationId xmlns:p14="http://schemas.microsoft.com/office/powerpoint/2010/main" val="6030646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und Smartar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6248DF6-2726-DD4A-A7E5-C91F48E303A9}"/>
              </a:ext>
            </a:extLst>
          </p:cNvPr>
          <p:cNvSpPr>
            <a:spLocks noGrp="1"/>
          </p:cNvSpPr>
          <p:nvPr>
            <p:ph type="title" hasCustomPrompt="1"/>
          </p:nvPr>
        </p:nvSpPr>
        <p:spPr>
          <a:xfrm>
            <a:off x="250825" y="1080000"/>
            <a:ext cx="4228967" cy="472175"/>
          </a:xfrm>
        </p:spPr>
        <p:txBody>
          <a:bodyPr/>
          <a:lstStyle>
            <a:lvl1pPr>
              <a:defRPr spc="200" baseline="0"/>
            </a:lvl1pPr>
          </a:lstStyle>
          <a:p>
            <a:r>
              <a:rPr lang="de-DE" dirty="0"/>
              <a:t>TITEL BEARBEITEN</a:t>
            </a:r>
            <a:endParaRPr lang="en-US" dirty="0"/>
          </a:p>
        </p:txBody>
      </p:sp>
      <p:sp>
        <p:nvSpPr>
          <p:cNvPr id="13" name="SmartArt-Platzhalter 3">
            <a:extLst>
              <a:ext uri="{FF2B5EF4-FFF2-40B4-BE49-F238E27FC236}">
                <a16:creationId xmlns:a16="http://schemas.microsoft.com/office/drawing/2014/main" id="{55665241-B298-6C48-8846-F34E0522A230}"/>
              </a:ext>
            </a:extLst>
          </p:cNvPr>
          <p:cNvSpPr>
            <a:spLocks noGrp="1"/>
          </p:cNvSpPr>
          <p:nvPr>
            <p:ph type="dgm" sz="quarter" idx="15"/>
          </p:nvPr>
        </p:nvSpPr>
        <p:spPr>
          <a:xfrm>
            <a:off x="250825" y="1739900"/>
            <a:ext cx="8642350" cy="2701925"/>
          </a:xfrm>
        </p:spPr>
        <p:txBody>
          <a:bodyPr/>
          <a:lstStyle>
            <a:lvl1pPr marL="0" indent="0">
              <a:buNone/>
              <a:defRPr/>
            </a:lvl1pPr>
          </a:lstStyle>
          <a:p>
            <a:r>
              <a:rPr lang="de-DE"/>
              <a:t>Klicken Sie auf das Symbol, um die SmartArt-Grafik hinzuzufügen</a:t>
            </a:r>
            <a:endParaRPr lang="de-DE" dirty="0"/>
          </a:p>
        </p:txBody>
      </p:sp>
    </p:spTree>
    <p:extLst>
      <p:ext uri="{BB962C8B-B14F-4D97-AF65-F5344CB8AC3E}">
        <p14:creationId xmlns:p14="http://schemas.microsoft.com/office/powerpoint/2010/main" val="9282778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10" name="Textplatzhalter 3">
            <a:extLst>
              <a:ext uri="{FF2B5EF4-FFF2-40B4-BE49-F238E27FC236}">
                <a16:creationId xmlns:a16="http://schemas.microsoft.com/office/drawing/2014/main" id="{640241A6-D7C2-2D40-8F92-2599EC120160}"/>
              </a:ext>
            </a:extLst>
          </p:cNvPr>
          <p:cNvSpPr txBox="1">
            <a:spLocks/>
          </p:cNvSpPr>
          <p:nvPr userDrawn="1"/>
        </p:nvSpPr>
        <p:spPr>
          <a:xfrm>
            <a:off x="4135077" y="4678176"/>
            <a:ext cx="884237" cy="271969"/>
          </a:xfrm>
          <a:prstGeom prst="rect">
            <a:avLst/>
          </a:prstGeom>
        </p:spPr>
        <p:txBody>
          <a:bodyPr lIns="0" tIns="0" rIns="0" bIns="0" anchor="b" anchorCtr="0"/>
          <a:lstStyle>
            <a:lvl1pPr marL="0" indent="0" algn="l" defTabSz="685800" rtl="0" eaLnBrk="1" latinLnBrk="0" hangingPunct="1">
              <a:lnSpc>
                <a:spcPct val="90000"/>
              </a:lnSpc>
              <a:spcBef>
                <a:spcPts val="750"/>
              </a:spcBef>
              <a:buSzPct val="90000"/>
              <a:buFontTx/>
              <a:buNone/>
              <a:defRPr sz="1000" b="0" i="0" kern="1200">
                <a:solidFill>
                  <a:srgbClr val="3C3C3B"/>
                </a:solidFill>
                <a:latin typeface="Meta OT" panose="020B0504030101020104" pitchFamily="34" charset="77"/>
                <a:ea typeface="+mn-ea"/>
                <a:cs typeface="+mn-cs"/>
              </a:defRPr>
            </a:lvl1pPr>
            <a:lvl2pPr marL="5143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2pPr>
            <a:lvl3pPr marL="7852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3pPr>
            <a:lvl4pPr marL="1056150" indent="-243450" algn="l" defTabSz="685800" rtl="0" eaLnBrk="1" latinLnBrk="0" hangingPunct="1">
              <a:lnSpc>
                <a:spcPct val="90000"/>
              </a:lnSpc>
              <a:spcBef>
                <a:spcPts val="375"/>
              </a:spcBef>
              <a:buSzPct val="90000"/>
              <a:buFontTx/>
              <a:buBlip>
                <a:blip r:embed="rId2"/>
              </a:buBlip>
              <a:defRPr sz="1800" b="0" i="0" kern="1200">
                <a:solidFill>
                  <a:schemeClr val="tx1"/>
                </a:solidFill>
                <a:latin typeface="Meta OT" panose="020B0504030101020104" pitchFamily="34" charset="77"/>
                <a:ea typeface="+mn-ea"/>
                <a:cs typeface="+mn-cs"/>
              </a:defRPr>
            </a:lvl4pPr>
            <a:lvl5pPr marL="1327050" indent="-243450" algn="l" defTabSz="685800" rtl="0" eaLnBrk="1" latinLnBrk="0" hangingPunct="1">
              <a:lnSpc>
                <a:spcPct val="90000"/>
              </a:lnSpc>
              <a:spcBef>
                <a:spcPts val="375"/>
              </a:spcBef>
              <a:buFontTx/>
              <a:buBlip>
                <a:blip r:embed="rId2"/>
              </a:buBlip>
              <a:defRPr sz="1800" b="0" i="0" kern="1200">
                <a:solidFill>
                  <a:schemeClr val="tx1"/>
                </a:solidFill>
                <a:latin typeface="Meta OT" panose="020B05040301010201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fld id="{FE565D1A-C7ED-2741-8521-CA3C0FECAFC6}" type="slidenum">
              <a:rPr lang="de-DE" b="0" i="0" smtClean="0">
                <a:latin typeface="Meta IGM" panose="02000503040000020004" pitchFamily="2" charset="0"/>
              </a:rPr>
              <a:pPr algn="ctr"/>
              <a:t>‹Nr.›</a:t>
            </a:fld>
            <a:endParaRPr lang="de-DE" b="0" i="0" dirty="0">
              <a:latin typeface="Meta IGM" panose="02000503040000020004" pitchFamily="2" charset="0"/>
            </a:endParaRPr>
          </a:p>
        </p:txBody>
      </p:sp>
    </p:spTree>
    <p:extLst>
      <p:ext uri="{BB962C8B-B14F-4D97-AF65-F5344CB8AC3E}">
        <p14:creationId xmlns:p14="http://schemas.microsoft.com/office/powerpoint/2010/main" val="8120100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bschlussfoli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DC8A545D-DAD0-0540-AAC9-9A022508D0A1}"/>
              </a:ext>
            </a:extLst>
          </p:cNvPr>
          <p:cNvPicPr>
            <a:picLocks noChangeAspect="1"/>
          </p:cNvPicPr>
          <p:nvPr userDrawn="1"/>
        </p:nvPicPr>
        <p:blipFill rotWithShape="1">
          <a:blip r:embed="rId2"/>
          <a:srcRect l="13220"/>
          <a:stretch/>
        </p:blipFill>
        <p:spPr>
          <a:xfrm>
            <a:off x="-97275" y="2343"/>
            <a:ext cx="6199294" cy="5143500"/>
          </a:xfrm>
          <a:prstGeom prst="rect">
            <a:avLst/>
          </a:prstGeom>
        </p:spPr>
      </p:pic>
      <p:sp>
        <p:nvSpPr>
          <p:cNvPr id="7" name="Title 1">
            <a:extLst>
              <a:ext uri="{FF2B5EF4-FFF2-40B4-BE49-F238E27FC236}">
                <a16:creationId xmlns:a16="http://schemas.microsoft.com/office/drawing/2014/main" id="{C68D3693-BBC6-414A-8E27-D8298EF983B2}"/>
              </a:ext>
            </a:extLst>
          </p:cNvPr>
          <p:cNvSpPr>
            <a:spLocks noGrp="1"/>
          </p:cNvSpPr>
          <p:nvPr>
            <p:ph type="ctrTitle" hasCustomPrompt="1"/>
          </p:nvPr>
        </p:nvSpPr>
        <p:spPr>
          <a:xfrm>
            <a:off x="250825" y="1603659"/>
            <a:ext cx="4859057" cy="2524062"/>
          </a:xfrm>
        </p:spPr>
        <p:txBody>
          <a:bodyPr anchor="ctr" anchorCtr="0"/>
          <a:lstStyle>
            <a:lvl1pPr algn="l">
              <a:defRPr sz="3500" b="1" i="0" spc="200" baseline="0">
                <a:solidFill>
                  <a:schemeClr val="bg1"/>
                </a:solidFill>
                <a:latin typeface="Meta Head IGM Cond Black" panose="02000506030000020004" pitchFamily="2" charset="77"/>
              </a:defRPr>
            </a:lvl1pPr>
          </a:lstStyle>
          <a:p>
            <a:r>
              <a:rPr lang="de-DE" dirty="0"/>
              <a:t>VIELEN DANK FÜR die</a:t>
            </a:r>
            <a:br>
              <a:rPr lang="de-DE" dirty="0"/>
            </a:br>
            <a:r>
              <a:rPr lang="de-DE" dirty="0"/>
              <a:t>AUFMERKSAMKEIT.</a:t>
            </a:r>
            <a:endParaRPr lang="en-US" dirty="0"/>
          </a:p>
        </p:txBody>
      </p:sp>
    </p:spTree>
    <p:extLst>
      <p:ext uri="{BB962C8B-B14F-4D97-AF65-F5344CB8AC3E}">
        <p14:creationId xmlns:p14="http://schemas.microsoft.com/office/powerpoint/2010/main" val="18096386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AF8B37-92D1-30A7-3061-F771F54639D9}"/>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474604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7EA98047-02CF-C0A0-9A05-6AD1594D7BED}"/>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4A0FC20-1860-C189-0FDB-DC3BB3FE2B99}"/>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1961FBD-A2AF-6E8D-EE26-56A7CC553ED7}"/>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2165EA6-6D0C-4C15-AAEE-679B1878401C}" type="datetimeFigureOut">
              <a:rPr lang="de-DE" smtClean="0"/>
              <a:t>28.01.2025</a:t>
            </a:fld>
            <a:endParaRPr lang="de-DE"/>
          </a:p>
        </p:txBody>
      </p:sp>
      <p:sp>
        <p:nvSpPr>
          <p:cNvPr id="5" name="Fußzeilenplatzhalter 4">
            <a:extLst>
              <a:ext uri="{FF2B5EF4-FFF2-40B4-BE49-F238E27FC236}">
                <a16:creationId xmlns:a16="http://schemas.microsoft.com/office/drawing/2014/main" id="{F79906E1-92F1-DF02-E03C-8A1A3946F15E}"/>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B7A4D389-8141-C5FF-4ECA-571315B9590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389C1EB-59F4-4429-9965-2F304AC7ABCA}" type="slidenum">
              <a:rPr lang="de-DE" smtClean="0"/>
              <a:t>‹Nr.›</a:t>
            </a:fld>
            <a:endParaRPr lang="de-DE"/>
          </a:p>
        </p:txBody>
      </p:sp>
    </p:spTree>
    <p:extLst>
      <p:ext uri="{BB962C8B-B14F-4D97-AF65-F5344CB8AC3E}">
        <p14:creationId xmlns:p14="http://schemas.microsoft.com/office/powerpoint/2010/main" val="349330920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6DC3B2F-00AA-4EBA-51E6-7A3A7A0F3426}"/>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180CF676-6F0A-589A-12D5-9AD2F2E228E9}"/>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3AAC1FF-EA31-C51B-29EB-73A80E972935}"/>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CC041EE1-11D7-4D8B-B6EF-1E0116098053}" type="datetimeFigureOut">
              <a:rPr lang="de-DE" smtClean="0"/>
              <a:t>28.01.2025</a:t>
            </a:fld>
            <a:endParaRPr lang="de-DE"/>
          </a:p>
        </p:txBody>
      </p:sp>
      <p:sp>
        <p:nvSpPr>
          <p:cNvPr id="5" name="Fußzeilenplatzhalter 4">
            <a:extLst>
              <a:ext uri="{FF2B5EF4-FFF2-40B4-BE49-F238E27FC236}">
                <a16:creationId xmlns:a16="http://schemas.microsoft.com/office/drawing/2014/main" id="{10689F48-680D-7599-C1F2-CF16FDF56C86}"/>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0924B376-51BF-4FF1-940B-776A70201567}"/>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3C0B2EDD-32B2-4948-8DA5-4340BE810151}" type="slidenum">
              <a:rPr lang="de-DE" smtClean="0"/>
              <a:t>‹Nr.›</a:t>
            </a:fld>
            <a:endParaRPr lang="de-DE"/>
          </a:p>
        </p:txBody>
      </p:sp>
    </p:spTree>
    <p:extLst>
      <p:ext uri="{BB962C8B-B14F-4D97-AF65-F5344CB8AC3E}">
        <p14:creationId xmlns:p14="http://schemas.microsoft.com/office/powerpoint/2010/main" val="888908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0825" y="1365774"/>
            <a:ext cx="7722401" cy="454025"/>
          </a:xfrm>
          <a:prstGeom prst="rect">
            <a:avLst/>
          </a:prstGeom>
        </p:spPr>
        <p:txBody>
          <a:bodyPr vert="horz" lIns="0" tIns="0" rIns="0" bIns="0" rtlCol="0" anchor="t" anchorCtr="0">
            <a:noAutofit/>
          </a:bodyPr>
          <a:lstStyle/>
          <a:p>
            <a:r>
              <a:rPr lang="de-DE" dirty="0"/>
              <a:t>TITEL BEARBEITEN</a:t>
            </a:r>
            <a:endParaRPr lang="en-US" dirty="0"/>
          </a:p>
        </p:txBody>
      </p:sp>
      <p:sp>
        <p:nvSpPr>
          <p:cNvPr id="3" name="Text Placeholder 2"/>
          <p:cNvSpPr>
            <a:spLocks noGrp="1"/>
          </p:cNvSpPr>
          <p:nvPr>
            <p:ph type="body" idx="1"/>
          </p:nvPr>
        </p:nvSpPr>
        <p:spPr>
          <a:xfrm>
            <a:off x="250825" y="1979525"/>
            <a:ext cx="8642349" cy="265319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feld 12">
            <a:extLst>
              <a:ext uri="{FF2B5EF4-FFF2-40B4-BE49-F238E27FC236}">
                <a16:creationId xmlns:a16="http://schemas.microsoft.com/office/drawing/2014/main" id="{61566813-E909-A142-B31F-03FCE51CCD4D}"/>
              </a:ext>
            </a:extLst>
          </p:cNvPr>
          <p:cNvSpPr txBox="1"/>
          <p:nvPr userDrawn="1"/>
        </p:nvSpPr>
        <p:spPr>
          <a:xfrm>
            <a:off x="6115050" y="4636168"/>
            <a:ext cx="2784031" cy="276999"/>
          </a:xfrm>
          <a:prstGeom prst="rect">
            <a:avLst/>
          </a:prstGeom>
          <a:noFill/>
        </p:spPr>
        <p:txBody>
          <a:bodyPr wrap="square" lIns="0" tIns="0" rIns="0" bIns="0" rtlCol="0">
            <a:spAutoFit/>
          </a:bodyPr>
          <a:lstStyle/>
          <a:p>
            <a:pPr algn="r"/>
            <a:r>
              <a:rPr lang="de-DE" sz="900" b="0" i="0" kern="1200" dirty="0">
                <a:solidFill>
                  <a:srgbClr val="3C3C3B"/>
                </a:solidFill>
                <a:effectLst/>
                <a:latin typeface="Meta IGM" panose="02000503040000020004" pitchFamily="2" charset="0"/>
                <a:ea typeface="+mn-ea"/>
                <a:cs typeface="+mn-cs"/>
              </a:rPr>
              <a:t>IG Metall Vorstand</a:t>
            </a:r>
            <a:br>
              <a:rPr lang="de-DE" sz="900" b="0" i="0" kern="1200" dirty="0">
                <a:solidFill>
                  <a:srgbClr val="3C3C3B"/>
                </a:solidFill>
                <a:effectLst/>
                <a:latin typeface="Meta IGM" panose="02000503040000020004" pitchFamily="2" charset="0"/>
                <a:ea typeface="+mn-ea"/>
                <a:cs typeface="+mn-cs"/>
              </a:rPr>
            </a:br>
            <a:r>
              <a:rPr lang="de-DE" sz="900" b="0" i="0" kern="1200" dirty="0">
                <a:solidFill>
                  <a:srgbClr val="3C3C3B"/>
                </a:solidFill>
                <a:effectLst/>
                <a:latin typeface="Meta IGM" panose="02000503040000020004" pitchFamily="2" charset="0"/>
                <a:ea typeface="+mn-ea"/>
                <a:cs typeface="+mn-cs"/>
              </a:rPr>
              <a:t>Büro der </a:t>
            </a:r>
            <a:r>
              <a:rPr lang="de-DE" sz="900" b="0" i="0" kern="1200" dirty="0" err="1">
                <a:solidFill>
                  <a:srgbClr val="3C3C3B"/>
                </a:solidFill>
                <a:effectLst/>
                <a:latin typeface="Meta IGM" panose="02000503040000020004" pitchFamily="2" charset="0"/>
                <a:ea typeface="+mn-ea"/>
                <a:cs typeface="+mn-cs"/>
              </a:rPr>
              <a:t>gfVm</a:t>
            </a:r>
            <a:r>
              <a:rPr lang="de-DE" sz="900" b="0" i="0" kern="1200" dirty="0">
                <a:solidFill>
                  <a:srgbClr val="3C3C3B"/>
                </a:solidFill>
                <a:effectLst/>
                <a:latin typeface="Meta IGM" panose="02000503040000020004" pitchFamily="2" charset="0"/>
                <a:ea typeface="+mn-ea"/>
                <a:cs typeface="+mn-cs"/>
              </a:rPr>
              <a:t> |Berliner Büro</a:t>
            </a:r>
          </a:p>
        </p:txBody>
      </p:sp>
      <p:pic>
        <p:nvPicPr>
          <p:cNvPr id="4" name="Grafik 3">
            <a:extLst>
              <a:ext uri="{FF2B5EF4-FFF2-40B4-BE49-F238E27FC236}">
                <a16:creationId xmlns:a16="http://schemas.microsoft.com/office/drawing/2014/main" id="{83EFD3F3-6DA1-0A97-85C2-DB54536C527F}"/>
              </a:ext>
            </a:extLst>
          </p:cNvPr>
          <p:cNvPicPr>
            <a:picLocks noChangeAspect="1"/>
          </p:cNvPicPr>
          <p:nvPr userDrawn="1"/>
        </p:nvPicPr>
        <p:blipFill>
          <a:blip r:embed="rId13"/>
          <a:srcRect/>
          <a:stretch/>
        </p:blipFill>
        <p:spPr>
          <a:xfrm>
            <a:off x="7760578" y="202498"/>
            <a:ext cx="1260205" cy="967305"/>
          </a:xfrm>
          <a:prstGeom prst="rect">
            <a:avLst/>
          </a:prstGeom>
        </p:spPr>
      </p:pic>
    </p:spTree>
    <p:extLst>
      <p:ext uri="{BB962C8B-B14F-4D97-AF65-F5344CB8AC3E}">
        <p14:creationId xmlns:p14="http://schemas.microsoft.com/office/powerpoint/2010/main" val="1897298888"/>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hf sldNum="0" hdr="0" dt="0"/>
  <p:txStyles>
    <p:titleStyle>
      <a:lvl1pPr algn="l" defTabSz="685800" rtl="0" eaLnBrk="1" latinLnBrk="0" hangingPunct="1">
        <a:lnSpc>
          <a:spcPct val="90000"/>
        </a:lnSpc>
        <a:spcBef>
          <a:spcPct val="0"/>
        </a:spcBef>
        <a:buNone/>
        <a:defRPr sz="4000" b="1" i="0" kern="1200" cap="all" spc="200" baseline="0">
          <a:solidFill>
            <a:srgbClr val="E3051B"/>
          </a:solidFill>
          <a:latin typeface="Meta Head IGM Cond Black" panose="02000506030000020004" pitchFamily="2" charset="77"/>
          <a:ea typeface="+mj-ea"/>
          <a:cs typeface="+mj-cs"/>
        </a:defRPr>
      </a:lvl1pPr>
    </p:titleStyle>
    <p:bodyStyle>
      <a:lvl1pPr marL="171450" indent="-243450" algn="l" defTabSz="685800" rtl="0" eaLnBrk="1" latinLnBrk="0" hangingPunct="1">
        <a:lnSpc>
          <a:spcPct val="90000"/>
        </a:lnSpc>
        <a:spcBef>
          <a:spcPts val="750"/>
        </a:spcBef>
        <a:buSzPct val="90000"/>
        <a:buFontTx/>
        <a:buBlip>
          <a:blip r:embed="rId14"/>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14"/>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14"/>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14"/>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14"/>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158">
          <p15:clr>
            <a:srgbClr val="F26B43"/>
          </p15:clr>
        </p15:guide>
        <p15:guide id="4" pos="5602">
          <p15:clr>
            <a:srgbClr val="F26B43"/>
          </p15:clr>
        </p15:guide>
        <p15:guide id="5" orient="horz" pos="146">
          <p15:clr>
            <a:srgbClr val="F26B43"/>
          </p15:clr>
        </p15:guide>
        <p15:guide id="6" orient="horz" pos="309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0825" y="1365774"/>
            <a:ext cx="7722401" cy="454025"/>
          </a:xfrm>
          <a:prstGeom prst="rect">
            <a:avLst/>
          </a:prstGeom>
        </p:spPr>
        <p:txBody>
          <a:bodyPr vert="horz" lIns="0" tIns="0" rIns="0" bIns="0" rtlCol="0" anchor="t" anchorCtr="0">
            <a:noAutofit/>
          </a:bodyPr>
          <a:lstStyle/>
          <a:p>
            <a:r>
              <a:rPr lang="de-DE" dirty="0"/>
              <a:t>TITEL BEARBEITEN</a:t>
            </a:r>
            <a:endParaRPr lang="en-US" dirty="0"/>
          </a:p>
        </p:txBody>
      </p:sp>
      <p:sp>
        <p:nvSpPr>
          <p:cNvPr id="3" name="Text Placeholder 2"/>
          <p:cNvSpPr>
            <a:spLocks noGrp="1"/>
          </p:cNvSpPr>
          <p:nvPr>
            <p:ph type="body" idx="1"/>
          </p:nvPr>
        </p:nvSpPr>
        <p:spPr>
          <a:xfrm>
            <a:off x="250825" y="1979525"/>
            <a:ext cx="8642349" cy="265319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4" name="Grafik 3">
            <a:extLst>
              <a:ext uri="{FF2B5EF4-FFF2-40B4-BE49-F238E27FC236}">
                <a16:creationId xmlns:a16="http://schemas.microsoft.com/office/drawing/2014/main" id="{CD6DAB7B-F17B-C6F4-1F0F-BEDE1C2A14F0}"/>
              </a:ext>
            </a:extLst>
          </p:cNvPr>
          <p:cNvPicPr>
            <a:picLocks noChangeAspect="1"/>
          </p:cNvPicPr>
          <p:nvPr userDrawn="1"/>
        </p:nvPicPr>
        <p:blipFill>
          <a:blip r:embed="rId13"/>
          <a:srcRect/>
          <a:stretch/>
        </p:blipFill>
        <p:spPr>
          <a:xfrm>
            <a:off x="7838728" y="231775"/>
            <a:ext cx="1134587" cy="870884"/>
          </a:xfrm>
          <a:prstGeom prst="rect">
            <a:avLst/>
          </a:prstGeom>
        </p:spPr>
      </p:pic>
    </p:spTree>
    <p:extLst>
      <p:ext uri="{BB962C8B-B14F-4D97-AF65-F5344CB8AC3E}">
        <p14:creationId xmlns:p14="http://schemas.microsoft.com/office/powerpoint/2010/main" val="258125778"/>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62" r:id="rId4"/>
    <p:sldLayoutId id="2147483677" r:id="rId5"/>
    <p:sldLayoutId id="2147483675" r:id="rId6"/>
    <p:sldLayoutId id="2147483678" r:id="rId7"/>
    <p:sldLayoutId id="2147483676" r:id="rId8"/>
    <p:sldLayoutId id="2147483679" r:id="rId9"/>
    <p:sldLayoutId id="2147483674" r:id="rId10"/>
    <p:sldLayoutId id="2147483717" r:id="rId11"/>
  </p:sldLayoutIdLst>
  <p:hf sldNum="0" hdr="0" dt="0"/>
  <p:txStyles>
    <p:titleStyle>
      <a:lvl1pPr algn="l" defTabSz="685800" rtl="0" eaLnBrk="1" latinLnBrk="0" hangingPunct="1">
        <a:lnSpc>
          <a:spcPct val="90000"/>
        </a:lnSpc>
        <a:spcBef>
          <a:spcPct val="0"/>
        </a:spcBef>
        <a:buNone/>
        <a:defRPr sz="4000" b="1" i="0" kern="1200" cap="all" spc="200" baseline="0">
          <a:solidFill>
            <a:srgbClr val="E3051B"/>
          </a:solidFill>
          <a:latin typeface="Meta Head IGM Cond Black" panose="02000506030000020004" pitchFamily="2" charset="77"/>
          <a:ea typeface="+mj-ea"/>
          <a:cs typeface="+mj-cs"/>
        </a:defRPr>
      </a:lvl1pPr>
    </p:titleStyle>
    <p:bodyStyle>
      <a:lvl1pPr marL="171450" indent="-243450" algn="l" defTabSz="685800" rtl="0" eaLnBrk="1" latinLnBrk="0" hangingPunct="1">
        <a:lnSpc>
          <a:spcPct val="90000"/>
        </a:lnSpc>
        <a:spcBef>
          <a:spcPts val="750"/>
        </a:spcBef>
        <a:buSzPct val="90000"/>
        <a:buFontTx/>
        <a:buBlip>
          <a:blip r:embed="rId14"/>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14"/>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14"/>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14"/>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14"/>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158">
          <p15:clr>
            <a:srgbClr val="F26B43"/>
          </p15:clr>
        </p15:guide>
        <p15:guide id="4" pos="5602">
          <p15:clr>
            <a:srgbClr val="F26B43"/>
          </p15:clr>
        </p15:guide>
        <p15:guide id="5" orient="horz" pos="146">
          <p15:clr>
            <a:srgbClr val="F26B43"/>
          </p15:clr>
        </p15:guide>
        <p15:guide id="6" orient="horz" pos="3094">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5.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2.xml"/><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2.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14.xml"/><Relationship Id="rId6" Type="http://schemas.openxmlformats.org/officeDocument/2006/relationships/image" Target="../media/image6.png"/><Relationship Id="rId11" Type="http://schemas.openxmlformats.org/officeDocument/2006/relationships/image" Target="../media/image28.png"/><Relationship Id="rId5" Type="http://schemas.openxmlformats.org/officeDocument/2006/relationships/image" Target="../media/image18.png"/><Relationship Id="rId15" Type="http://schemas.openxmlformats.org/officeDocument/2006/relationships/image" Target="../media/image31.png"/><Relationship Id="rId10" Type="http://schemas.openxmlformats.org/officeDocument/2006/relationships/image" Target="../media/image27.emf"/><Relationship Id="rId4" Type="http://schemas.openxmlformats.org/officeDocument/2006/relationships/image" Target="../media/image23.png"/><Relationship Id="rId9" Type="http://schemas.openxmlformats.org/officeDocument/2006/relationships/image" Target="../media/image26.png"/><Relationship Id="rId14" Type="http://schemas.openxmlformats.org/officeDocument/2006/relationships/hyperlink" Target="https://www.google.com/url?sa=i&amp;rct=j&amp;q=&amp;esrc=s&amp;source=images&amp;cd=&amp;ved=2ahUKEwiKyr-JyYniAhWD6aQKHQfZDAwQjRx6BAgBEAU&amp;url=https://de.wikipedia.org/wiki/Datei:AfD-Logo-2017.svg&amp;psig=AOvVaw32IR7Hw2zrgi3tfev_3-v5&amp;ust=1557323714838468"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3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2.xml"/><Relationship Id="rId5" Type="http://schemas.openxmlformats.org/officeDocument/2006/relationships/image" Target="../media/image39.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2.xml"/><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2.xml"/><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2.xml"/><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2.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42.xm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42.xml"/><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42.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42.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42.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42.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42.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42.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42.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42.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42.xm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42.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42.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42.xm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55038" y="3264693"/>
            <a:ext cx="5164230" cy="1417886"/>
          </a:xfrm>
        </p:spPr>
        <p:txBody>
          <a:bodyPr/>
          <a:lstStyle/>
          <a:p>
            <a:r>
              <a:rPr lang="de-DE" sz="3200" b="0" dirty="0"/>
              <a:t>Erster Check</a:t>
            </a:r>
            <a:br>
              <a:rPr lang="de-DE" sz="3200" b="0" dirty="0"/>
            </a:br>
            <a:r>
              <a:rPr lang="de-DE" sz="3200" b="0" dirty="0"/>
              <a:t>Wahlprogramme</a:t>
            </a:r>
            <a:br>
              <a:rPr lang="de-DE" sz="3200" b="0" dirty="0"/>
            </a:br>
            <a:endParaRPr lang="de-DE" sz="3200" b="0" dirty="0"/>
          </a:p>
        </p:txBody>
      </p:sp>
      <p:sp>
        <p:nvSpPr>
          <p:cNvPr id="3" name="Textplatzhalter 2"/>
          <p:cNvSpPr>
            <a:spLocks noGrp="1"/>
          </p:cNvSpPr>
          <p:nvPr>
            <p:ph type="body" sz="quarter" idx="14"/>
          </p:nvPr>
        </p:nvSpPr>
        <p:spPr>
          <a:xfrm>
            <a:off x="255038" y="4342116"/>
            <a:ext cx="4455103" cy="379256"/>
          </a:xfrm>
        </p:spPr>
        <p:txBody>
          <a:bodyPr>
            <a:normAutofit fontScale="55000" lnSpcReduction="20000"/>
          </a:bodyPr>
          <a:lstStyle/>
          <a:p>
            <a:r>
              <a:rPr lang="de-DE" dirty="0"/>
              <a:t>SPD, CDU/CSU, B‘90/DIE GRÜNEN, DIE LINKE, FDP,</a:t>
            </a:r>
          </a:p>
          <a:p>
            <a:r>
              <a:rPr lang="de-DE" dirty="0"/>
              <a:t>BSW und AfD</a:t>
            </a:r>
          </a:p>
        </p:txBody>
      </p:sp>
      <p:pic>
        <p:nvPicPr>
          <p:cNvPr id="4" name="Grafik 3" descr="Ein Bild, das Grafiken, Schrift, Grafikdesign, Logo enthält.&#10;&#10;Automatisch generierte Beschreibung">
            <a:extLst>
              <a:ext uri="{FF2B5EF4-FFF2-40B4-BE49-F238E27FC236}">
                <a16:creationId xmlns:a16="http://schemas.microsoft.com/office/drawing/2014/main" id="{3BB539A9-DFDC-E136-00A2-8F8F2C1B01EE}"/>
              </a:ext>
            </a:extLst>
          </p:cNvPr>
          <p:cNvPicPr>
            <a:picLocks noChangeAspect="1"/>
          </p:cNvPicPr>
          <p:nvPr/>
        </p:nvPicPr>
        <p:blipFill>
          <a:blip r:embed="rId3"/>
          <a:stretch>
            <a:fillRect/>
          </a:stretch>
        </p:blipFill>
        <p:spPr>
          <a:xfrm>
            <a:off x="7345117" y="171039"/>
            <a:ext cx="670248" cy="787606"/>
          </a:xfrm>
          <a:prstGeom prst="rect">
            <a:avLst/>
          </a:prstGeom>
        </p:spPr>
      </p:pic>
      <p:pic>
        <p:nvPicPr>
          <p:cNvPr id="10" name="Grafik 9">
            <a:extLst>
              <a:ext uri="{FF2B5EF4-FFF2-40B4-BE49-F238E27FC236}">
                <a16:creationId xmlns:a16="http://schemas.microsoft.com/office/drawing/2014/main" id="{EAC9918F-5D4F-053A-0663-FA7DA776891F}"/>
              </a:ext>
            </a:extLst>
          </p:cNvPr>
          <p:cNvPicPr>
            <a:picLocks noChangeAspect="1"/>
          </p:cNvPicPr>
          <p:nvPr/>
        </p:nvPicPr>
        <p:blipFill>
          <a:blip r:embed="rId4"/>
          <a:stretch>
            <a:fillRect/>
          </a:stretch>
        </p:blipFill>
        <p:spPr>
          <a:xfrm>
            <a:off x="6302880" y="2062293"/>
            <a:ext cx="840952" cy="1202400"/>
          </a:xfrm>
          <a:prstGeom prst="rect">
            <a:avLst/>
          </a:prstGeom>
        </p:spPr>
      </p:pic>
      <p:pic>
        <p:nvPicPr>
          <p:cNvPr id="5" name="Grafik 4" descr="Ein Bild, das Text, Schrift, Poster, Grafikdesign enthält.&#10;&#10;Automatisch generierte Beschreibung">
            <a:extLst>
              <a:ext uri="{FF2B5EF4-FFF2-40B4-BE49-F238E27FC236}">
                <a16:creationId xmlns:a16="http://schemas.microsoft.com/office/drawing/2014/main" id="{B3C9675F-9121-1E20-5D33-34265BF4DF66}"/>
              </a:ext>
            </a:extLst>
          </p:cNvPr>
          <p:cNvPicPr>
            <a:picLocks noChangeAspect="1"/>
          </p:cNvPicPr>
          <p:nvPr/>
        </p:nvPicPr>
        <p:blipFill>
          <a:blip r:embed="rId5"/>
          <a:stretch>
            <a:fillRect/>
          </a:stretch>
        </p:blipFill>
        <p:spPr>
          <a:xfrm>
            <a:off x="6302880" y="3372436"/>
            <a:ext cx="893496" cy="1202400"/>
          </a:xfrm>
          <a:prstGeom prst="rect">
            <a:avLst/>
          </a:prstGeom>
        </p:spPr>
      </p:pic>
      <p:pic>
        <p:nvPicPr>
          <p:cNvPr id="9" name="Grafik 8">
            <a:extLst>
              <a:ext uri="{FF2B5EF4-FFF2-40B4-BE49-F238E27FC236}">
                <a16:creationId xmlns:a16="http://schemas.microsoft.com/office/drawing/2014/main" id="{0A123B56-CADD-5427-9445-4B0201D59F76}"/>
              </a:ext>
            </a:extLst>
          </p:cNvPr>
          <p:cNvPicPr>
            <a:picLocks noChangeAspect="1"/>
          </p:cNvPicPr>
          <p:nvPr/>
        </p:nvPicPr>
        <p:blipFill>
          <a:blip r:embed="rId6"/>
          <a:stretch>
            <a:fillRect/>
          </a:stretch>
        </p:blipFill>
        <p:spPr>
          <a:xfrm>
            <a:off x="7246285" y="3372436"/>
            <a:ext cx="861552" cy="1203880"/>
          </a:xfrm>
          <a:prstGeom prst="rect">
            <a:avLst/>
          </a:prstGeom>
        </p:spPr>
      </p:pic>
      <p:pic>
        <p:nvPicPr>
          <p:cNvPr id="6" name="Grafik 5">
            <a:extLst>
              <a:ext uri="{FF2B5EF4-FFF2-40B4-BE49-F238E27FC236}">
                <a16:creationId xmlns:a16="http://schemas.microsoft.com/office/drawing/2014/main" id="{E4695E80-9E9A-0822-C532-95DAB0CDD2D2}"/>
              </a:ext>
            </a:extLst>
          </p:cNvPr>
          <p:cNvPicPr>
            <a:picLocks noChangeAspect="1"/>
          </p:cNvPicPr>
          <p:nvPr/>
        </p:nvPicPr>
        <p:blipFill>
          <a:blip r:embed="rId7"/>
          <a:stretch>
            <a:fillRect/>
          </a:stretch>
        </p:blipFill>
        <p:spPr>
          <a:xfrm>
            <a:off x="5386428" y="2062293"/>
            <a:ext cx="814142" cy="1202400"/>
          </a:xfrm>
          <a:prstGeom prst="rect">
            <a:avLst/>
          </a:prstGeom>
          <a:ln>
            <a:solidFill>
              <a:srgbClr val="3C3C3B"/>
            </a:solidFill>
          </a:ln>
        </p:spPr>
      </p:pic>
      <p:pic>
        <p:nvPicPr>
          <p:cNvPr id="8" name="Grafik 7">
            <a:extLst>
              <a:ext uri="{FF2B5EF4-FFF2-40B4-BE49-F238E27FC236}">
                <a16:creationId xmlns:a16="http://schemas.microsoft.com/office/drawing/2014/main" id="{C07C90D7-FECD-0EA0-ED43-DFDB7B8B0672}"/>
              </a:ext>
            </a:extLst>
          </p:cNvPr>
          <p:cNvPicPr>
            <a:picLocks noChangeAspect="1"/>
          </p:cNvPicPr>
          <p:nvPr/>
        </p:nvPicPr>
        <p:blipFill>
          <a:blip r:embed="rId8"/>
          <a:stretch>
            <a:fillRect/>
          </a:stretch>
        </p:blipFill>
        <p:spPr>
          <a:xfrm>
            <a:off x="7256585" y="2062293"/>
            <a:ext cx="840951" cy="1202400"/>
          </a:xfrm>
          <a:prstGeom prst="rect">
            <a:avLst/>
          </a:prstGeom>
        </p:spPr>
      </p:pic>
      <p:pic>
        <p:nvPicPr>
          <p:cNvPr id="11" name="Grafik 10">
            <a:extLst>
              <a:ext uri="{FF2B5EF4-FFF2-40B4-BE49-F238E27FC236}">
                <a16:creationId xmlns:a16="http://schemas.microsoft.com/office/drawing/2014/main" id="{A106A6BD-068E-D792-443C-1BA2EE969133}"/>
              </a:ext>
            </a:extLst>
          </p:cNvPr>
          <p:cNvPicPr>
            <a:picLocks noChangeAspect="1"/>
          </p:cNvPicPr>
          <p:nvPr/>
        </p:nvPicPr>
        <p:blipFill>
          <a:blip r:embed="rId9"/>
          <a:stretch>
            <a:fillRect/>
          </a:stretch>
        </p:blipFill>
        <p:spPr>
          <a:xfrm>
            <a:off x="8157746" y="3373916"/>
            <a:ext cx="846614" cy="1202400"/>
          </a:xfrm>
          <a:prstGeom prst="rect">
            <a:avLst/>
          </a:prstGeom>
          <a:ln>
            <a:solidFill>
              <a:srgbClr val="3C3C3B"/>
            </a:solidFill>
          </a:ln>
        </p:spPr>
      </p:pic>
      <p:pic>
        <p:nvPicPr>
          <p:cNvPr id="14" name="Grafik 13">
            <a:extLst>
              <a:ext uri="{FF2B5EF4-FFF2-40B4-BE49-F238E27FC236}">
                <a16:creationId xmlns:a16="http://schemas.microsoft.com/office/drawing/2014/main" id="{6CC2AAE7-CE72-73DA-FD7E-B5B1157D828B}"/>
              </a:ext>
            </a:extLst>
          </p:cNvPr>
          <p:cNvPicPr>
            <a:picLocks noChangeAspect="1"/>
          </p:cNvPicPr>
          <p:nvPr/>
        </p:nvPicPr>
        <p:blipFill>
          <a:blip r:embed="rId10"/>
          <a:stretch>
            <a:fillRect/>
          </a:stretch>
        </p:blipFill>
        <p:spPr>
          <a:xfrm>
            <a:off x="8157746" y="2062293"/>
            <a:ext cx="861228" cy="1202400"/>
          </a:xfrm>
          <a:prstGeom prst="rect">
            <a:avLst/>
          </a:prstGeom>
          <a:ln w="3175">
            <a:solidFill>
              <a:srgbClr val="000000"/>
            </a:solidFill>
          </a:ln>
        </p:spPr>
      </p:pic>
    </p:spTree>
    <p:extLst>
      <p:ext uri="{BB962C8B-B14F-4D97-AF65-F5344CB8AC3E}">
        <p14:creationId xmlns:p14="http://schemas.microsoft.com/office/powerpoint/2010/main" val="287271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653A9-F107-6861-0112-09D6A8FF0CFD}"/>
            </a:ext>
          </a:extLst>
        </p:cNvPr>
        <p:cNvGrpSpPr/>
        <p:nvPr/>
      </p:nvGrpSpPr>
      <p:grpSpPr>
        <a:xfrm>
          <a:off x="0" y="0"/>
          <a:ext cx="0" cy="0"/>
          <a:chOff x="0" y="0"/>
          <a:chExt cx="0" cy="0"/>
        </a:xfrm>
      </p:grpSpPr>
      <p:pic>
        <p:nvPicPr>
          <p:cNvPr id="12" name="Grafik 11" descr="Ein Bild, das draußen, Himmel, Wolke, Gebäude enthält.&#10;&#10;Automatisch generierte Beschreibung">
            <a:extLst>
              <a:ext uri="{FF2B5EF4-FFF2-40B4-BE49-F238E27FC236}">
                <a16:creationId xmlns:a16="http://schemas.microsoft.com/office/drawing/2014/main" id="{9BB0F571-3EC4-E2D8-2143-CA0D4CF643FE}"/>
              </a:ext>
            </a:extLst>
          </p:cNvPr>
          <p:cNvPicPr>
            <a:picLocks noChangeAspect="1"/>
          </p:cNvPicPr>
          <p:nvPr/>
        </p:nvPicPr>
        <p:blipFill>
          <a:blip r:embed="rId3"/>
          <a:stretch>
            <a:fillRect/>
          </a:stretch>
        </p:blipFill>
        <p:spPr>
          <a:xfrm>
            <a:off x="0" y="-4000500"/>
            <a:ext cx="9144000" cy="9144000"/>
          </a:xfrm>
          <a:prstGeom prst="rect">
            <a:avLst/>
          </a:prstGeom>
        </p:spPr>
      </p:pic>
      <p:pic>
        <p:nvPicPr>
          <p:cNvPr id="13" name="Grafik 12">
            <a:extLst>
              <a:ext uri="{FF2B5EF4-FFF2-40B4-BE49-F238E27FC236}">
                <a16:creationId xmlns:a16="http://schemas.microsoft.com/office/drawing/2014/main" id="{EF692F9C-A0F3-2BA9-9F73-4133AA163326}"/>
              </a:ext>
            </a:extLst>
          </p:cNvPr>
          <p:cNvPicPr>
            <a:picLocks noChangeAspect="1"/>
          </p:cNvPicPr>
          <p:nvPr/>
        </p:nvPicPr>
        <p:blipFill>
          <a:blip r:embed="rId4"/>
          <a:stretch>
            <a:fillRect/>
          </a:stretch>
        </p:blipFill>
        <p:spPr>
          <a:xfrm>
            <a:off x="-264862" y="733269"/>
            <a:ext cx="6747304" cy="6661461"/>
          </a:xfrm>
          <a:prstGeom prst="rect">
            <a:avLst/>
          </a:prstGeom>
        </p:spPr>
      </p:pic>
      <p:sp>
        <p:nvSpPr>
          <p:cNvPr id="2" name="Titel 1">
            <a:extLst>
              <a:ext uri="{FF2B5EF4-FFF2-40B4-BE49-F238E27FC236}">
                <a16:creationId xmlns:a16="http://schemas.microsoft.com/office/drawing/2014/main" id="{CD0A27CE-E796-3F7B-670C-0D9EED07E729}"/>
              </a:ext>
            </a:extLst>
          </p:cNvPr>
          <p:cNvSpPr>
            <a:spLocks noGrp="1"/>
          </p:cNvSpPr>
          <p:nvPr>
            <p:ph type="ctrTitle"/>
          </p:nvPr>
        </p:nvSpPr>
        <p:spPr>
          <a:xfrm>
            <a:off x="255038" y="2924229"/>
            <a:ext cx="5164230" cy="1417886"/>
          </a:xfrm>
        </p:spPr>
        <p:txBody>
          <a:bodyPr/>
          <a:lstStyle/>
          <a:p>
            <a:r>
              <a:rPr lang="de-DE" sz="3200" b="0" dirty="0"/>
              <a:t>Erster Check</a:t>
            </a:r>
            <a:br>
              <a:rPr lang="de-DE" sz="3200" b="0" dirty="0"/>
            </a:br>
            <a:r>
              <a:rPr lang="de-DE" sz="3200" b="0" dirty="0"/>
              <a:t>Wahlprogramme</a:t>
            </a:r>
            <a:br>
              <a:rPr lang="de-DE" sz="3200" b="0" dirty="0"/>
            </a:br>
            <a:endParaRPr lang="de-DE" sz="3200" b="0" dirty="0"/>
          </a:p>
        </p:txBody>
      </p:sp>
      <p:sp>
        <p:nvSpPr>
          <p:cNvPr id="3" name="Textplatzhalter 2">
            <a:extLst>
              <a:ext uri="{FF2B5EF4-FFF2-40B4-BE49-F238E27FC236}">
                <a16:creationId xmlns:a16="http://schemas.microsoft.com/office/drawing/2014/main" id="{71ABCCC7-9A45-091A-0895-FD1CC0C553D8}"/>
              </a:ext>
            </a:extLst>
          </p:cNvPr>
          <p:cNvSpPr>
            <a:spLocks noGrp="1"/>
          </p:cNvSpPr>
          <p:nvPr>
            <p:ph type="body" sz="quarter" idx="14"/>
          </p:nvPr>
        </p:nvSpPr>
        <p:spPr>
          <a:xfrm>
            <a:off x="250825" y="3772505"/>
            <a:ext cx="6227404" cy="1139219"/>
          </a:xfrm>
        </p:spPr>
        <p:txBody>
          <a:bodyPr>
            <a:noAutofit/>
          </a:bodyPr>
          <a:lstStyle/>
          <a:p>
            <a:r>
              <a:rPr lang="de-DE" sz="1600" b="1" dirty="0"/>
              <a:t>SPD, CDU/CSU, B‘90/DIE GRÜNEN, DIE LINKE, FDP,BSW und AfD</a:t>
            </a:r>
            <a:br>
              <a:rPr lang="de-DE" sz="1600" b="1" dirty="0"/>
            </a:br>
            <a:endParaRPr lang="de-DE" sz="1600" b="1" dirty="0"/>
          </a:p>
          <a:p>
            <a:r>
              <a:rPr lang="de-DE" sz="1600" b="1" dirty="0"/>
              <a:t>Stand: 22. Januar 2024</a:t>
            </a:r>
          </a:p>
        </p:txBody>
      </p:sp>
      <p:pic>
        <p:nvPicPr>
          <p:cNvPr id="4" name="Grafik 3" descr="Ein Bild, das Grafiken, Schrift, Grafikdesign, Logo enthält.&#10;&#10;Automatisch generierte Beschreibung">
            <a:extLst>
              <a:ext uri="{FF2B5EF4-FFF2-40B4-BE49-F238E27FC236}">
                <a16:creationId xmlns:a16="http://schemas.microsoft.com/office/drawing/2014/main" id="{62145D5F-36A0-CCA9-A7B0-B04EDBFAD635}"/>
              </a:ext>
            </a:extLst>
          </p:cNvPr>
          <p:cNvPicPr>
            <a:picLocks noChangeAspect="1"/>
          </p:cNvPicPr>
          <p:nvPr/>
        </p:nvPicPr>
        <p:blipFill>
          <a:blip r:embed="rId5"/>
          <a:stretch>
            <a:fillRect/>
          </a:stretch>
        </p:blipFill>
        <p:spPr>
          <a:xfrm>
            <a:off x="7962552" y="3473108"/>
            <a:ext cx="930623" cy="1093572"/>
          </a:xfrm>
          <a:prstGeom prst="rect">
            <a:avLst/>
          </a:prstGeom>
        </p:spPr>
      </p:pic>
      <p:pic>
        <p:nvPicPr>
          <p:cNvPr id="15" name="Grafik 14">
            <a:extLst>
              <a:ext uri="{FF2B5EF4-FFF2-40B4-BE49-F238E27FC236}">
                <a16:creationId xmlns:a16="http://schemas.microsoft.com/office/drawing/2014/main" id="{9093FC60-2C05-0F6E-0C9F-F822E7A54984}"/>
              </a:ext>
            </a:extLst>
          </p:cNvPr>
          <p:cNvPicPr>
            <a:picLocks noChangeAspect="1"/>
          </p:cNvPicPr>
          <p:nvPr/>
        </p:nvPicPr>
        <p:blipFill>
          <a:blip r:embed="rId6"/>
          <a:srcRect/>
          <a:stretch/>
        </p:blipFill>
        <p:spPr>
          <a:xfrm>
            <a:off x="7752283" y="231775"/>
            <a:ext cx="1225287" cy="940503"/>
          </a:xfrm>
          <a:prstGeom prst="rect">
            <a:avLst/>
          </a:prstGeom>
        </p:spPr>
      </p:pic>
    </p:spTree>
    <p:extLst>
      <p:ext uri="{BB962C8B-B14F-4D97-AF65-F5344CB8AC3E}">
        <p14:creationId xmlns:p14="http://schemas.microsoft.com/office/powerpoint/2010/main" val="2467862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 name="Explosion: 8 Zacken 93">
            <a:extLst>
              <a:ext uri="{FF2B5EF4-FFF2-40B4-BE49-F238E27FC236}">
                <a16:creationId xmlns:a16="http://schemas.microsoft.com/office/drawing/2014/main" id="{E23D3993-4A01-243A-22B3-18CC410867F9}"/>
              </a:ext>
            </a:extLst>
          </p:cNvPr>
          <p:cNvSpPr/>
          <p:nvPr/>
        </p:nvSpPr>
        <p:spPr>
          <a:xfrm>
            <a:off x="7725548" y="83513"/>
            <a:ext cx="711043" cy="828668"/>
          </a:xfrm>
          <a:prstGeom prst="irregularSeal1">
            <a:avLst/>
          </a:prstGeom>
          <a:ln>
            <a:solidFill>
              <a:srgbClr val="C000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Flussdiagramm: Manuelle Verarbeitung 88">
            <a:extLst>
              <a:ext uri="{FF2B5EF4-FFF2-40B4-BE49-F238E27FC236}">
                <a16:creationId xmlns:a16="http://schemas.microsoft.com/office/drawing/2014/main" id="{F8D34F21-9FD8-F8F6-09FD-9D622E1B2E50}"/>
              </a:ext>
            </a:extLst>
          </p:cNvPr>
          <p:cNvSpPr/>
          <p:nvPr/>
        </p:nvSpPr>
        <p:spPr>
          <a:xfrm rot="10800000">
            <a:off x="7282069" y="603314"/>
            <a:ext cx="1822253" cy="2253661"/>
          </a:xfrm>
          <a:prstGeom prst="flowChartManualOperation">
            <a:avLst/>
          </a:prstGeom>
          <a:solidFill>
            <a:schemeClr val="bg1"/>
          </a:solidFill>
          <a:ln w="76200">
            <a:solidFill>
              <a:srgbClr val="99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2" name="Grafik 91" descr="Ein Bild, das Schrift, Symbol, Grafiken, Logo enthält.&#10;&#10;Automatisch generierte Beschreibung">
            <a:extLst>
              <a:ext uri="{FF2B5EF4-FFF2-40B4-BE49-F238E27FC236}">
                <a16:creationId xmlns:a16="http://schemas.microsoft.com/office/drawing/2014/main" id="{45F93454-5C99-DCC9-70C0-C542C94669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3742" y="108411"/>
            <a:ext cx="303518" cy="303518"/>
          </a:xfrm>
          <a:prstGeom prst="rect">
            <a:avLst/>
          </a:prstGeom>
        </p:spPr>
      </p:pic>
      <p:sp>
        <p:nvSpPr>
          <p:cNvPr id="78" name="Textfeld 77">
            <a:extLst>
              <a:ext uri="{FF2B5EF4-FFF2-40B4-BE49-F238E27FC236}">
                <a16:creationId xmlns:a16="http://schemas.microsoft.com/office/drawing/2014/main" id="{9168D8B4-0C96-4A5B-947D-AF847452029D}"/>
              </a:ext>
            </a:extLst>
          </p:cNvPr>
          <p:cNvSpPr txBox="1"/>
          <p:nvPr/>
        </p:nvSpPr>
        <p:spPr>
          <a:xfrm>
            <a:off x="3981533" y="284971"/>
            <a:ext cx="207601" cy="21544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4" name="Grafik 13" descr="Ein Bild, das Grafiken, Schrift, Grafikdesign, Logo enthält.&#10;&#10;Automatisch generierte Beschreibung">
            <a:extLst>
              <a:ext uri="{FF2B5EF4-FFF2-40B4-BE49-F238E27FC236}">
                <a16:creationId xmlns:a16="http://schemas.microsoft.com/office/drawing/2014/main" id="{289A451A-873A-570D-9670-AC1F40BE7F6D}"/>
              </a:ext>
            </a:extLst>
          </p:cNvPr>
          <p:cNvPicPr>
            <a:picLocks noChangeAspect="1"/>
          </p:cNvPicPr>
          <p:nvPr/>
        </p:nvPicPr>
        <p:blipFill>
          <a:blip r:embed="rId4"/>
          <a:stretch>
            <a:fillRect/>
          </a:stretch>
        </p:blipFill>
        <p:spPr>
          <a:xfrm>
            <a:off x="6213416" y="1968863"/>
            <a:ext cx="686721" cy="806964"/>
          </a:xfrm>
          <a:prstGeom prst="rect">
            <a:avLst/>
          </a:prstGeom>
        </p:spPr>
      </p:pic>
      <p:pic>
        <p:nvPicPr>
          <p:cNvPr id="21" name="Grafik 20">
            <a:extLst>
              <a:ext uri="{FF2B5EF4-FFF2-40B4-BE49-F238E27FC236}">
                <a16:creationId xmlns:a16="http://schemas.microsoft.com/office/drawing/2014/main" id="{8A418CF3-15B6-9123-DDF9-16FAA7E7CB2E}"/>
              </a:ext>
            </a:extLst>
          </p:cNvPr>
          <p:cNvPicPr>
            <a:picLocks noChangeAspect="1"/>
          </p:cNvPicPr>
          <p:nvPr/>
        </p:nvPicPr>
        <p:blipFill>
          <a:blip r:embed="rId5"/>
          <a:stretch>
            <a:fillRect/>
          </a:stretch>
        </p:blipFill>
        <p:spPr>
          <a:xfrm>
            <a:off x="143129" y="922192"/>
            <a:ext cx="2899501" cy="1648736"/>
          </a:xfrm>
          <a:prstGeom prst="rect">
            <a:avLst/>
          </a:prstGeom>
        </p:spPr>
      </p:pic>
      <p:sp>
        <p:nvSpPr>
          <p:cNvPr id="67" name="Rechteck 66">
            <a:extLst>
              <a:ext uri="{FF2B5EF4-FFF2-40B4-BE49-F238E27FC236}">
                <a16:creationId xmlns:a16="http://schemas.microsoft.com/office/drawing/2014/main" id="{3C44BDFE-ED19-47FE-F0B8-13D9D6D3E3D0}"/>
              </a:ext>
            </a:extLst>
          </p:cNvPr>
          <p:cNvSpPr/>
          <p:nvPr/>
        </p:nvSpPr>
        <p:spPr>
          <a:xfrm>
            <a:off x="262647" y="3291106"/>
            <a:ext cx="3453319" cy="1553267"/>
          </a:xfrm>
          <a:prstGeom prst="rect">
            <a:avLst/>
          </a:prstGeom>
          <a:solidFill>
            <a:schemeClr val="bg1"/>
          </a:solidFill>
          <a:ln w="19050">
            <a:solidFill>
              <a:srgbClr val="CCCCFF"/>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Die IG Metall hat im Mai ein</a:t>
            </a:r>
            <a:br>
              <a:rPr kumimoji="0" lang="de-DE" sz="1200" b="1"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br>
            <a:r>
              <a:rPr kumimoji="0" lang="de-DE" sz="1400" b="1" i="0" u="none" strike="noStrike" kern="1200" cap="none" spc="0" normalizeH="0" baseline="0" noProof="0" dirty="0">
                <a:ln>
                  <a:noFill/>
                </a:ln>
                <a:solidFill>
                  <a:srgbClr val="C00000"/>
                </a:solidFill>
                <a:effectLst/>
                <a:uLnTx/>
                <a:uFillTx/>
                <a:latin typeface="Meta IGM" panose="02000503040000020004" pitchFamily="2" charset="0"/>
                <a:ea typeface="+mn-ea"/>
                <a:cs typeface="+mn-cs"/>
              </a:rPr>
              <a:t>11 Punkte Programm </a:t>
            </a:r>
            <a:r>
              <a:rPr kumimoji="0" lang="de-DE" sz="1200" b="0"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vorgelegt.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Über Branchengrenzen und Unternehmens-bereiche hinweg </a:t>
            </a:r>
            <a:r>
              <a:rPr kumimoji="0" lang="de-DE" sz="1200" b="1"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fordert die IG Metall von Arbeitgebern und Politik massive Investitionen, bessere Rahmenbedingungen und ein klares Bekenntnis zum Industriestandort Deutschland.</a:t>
            </a:r>
          </a:p>
        </p:txBody>
      </p:sp>
      <p:sp>
        <p:nvSpPr>
          <p:cNvPr id="68" name="Rechteck 67">
            <a:extLst>
              <a:ext uri="{FF2B5EF4-FFF2-40B4-BE49-F238E27FC236}">
                <a16:creationId xmlns:a16="http://schemas.microsoft.com/office/drawing/2014/main" id="{8EFB6E60-C144-D73C-8937-1BADD0B46026}"/>
              </a:ext>
            </a:extLst>
          </p:cNvPr>
          <p:cNvSpPr/>
          <p:nvPr/>
        </p:nvSpPr>
        <p:spPr>
          <a:xfrm>
            <a:off x="4796753" y="3291106"/>
            <a:ext cx="2257870" cy="1553268"/>
          </a:xfrm>
          <a:prstGeom prst="rect">
            <a:avLst/>
          </a:prstGeom>
          <a:solidFill>
            <a:schemeClr val="bg1"/>
          </a:solidFill>
          <a:ln w="19050">
            <a:solidFill>
              <a:srgbClr val="9999FF"/>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Vor der Bundestagswahl wurde das 11 Punkte Programm </a:t>
            </a:r>
            <a:r>
              <a:rPr kumimoji="0" lang="de-DE" sz="1200" b="1"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an die Politik </a:t>
            </a:r>
            <a:r>
              <a:rPr kumimoji="0" lang="de-DE" sz="1200" b="0"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noch einmal zugespitzt und mit Blick auf die nächste Legislaturperiode ergänzt: </a:t>
            </a:r>
            <a:br>
              <a:rPr kumimoji="0" lang="de-DE" sz="1200" b="1"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br>
            <a:r>
              <a:rPr kumimoji="0" lang="de-DE" sz="1200" b="1"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Ergebnis: </a:t>
            </a:r>
            <a:br>
              <a:rPr kumimoji="0" lang="de-DE" sz="1200" b="1"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br>
            <a:r>
              <a:rPr kumimoji="0" lang="de-DE" sz="1400" b="1" i="0" u="none" strike="noStrike" kern="1200" cap="none" spc="0" normalizeH="0" baseline="0" noProof="0" dirty="0">
                <a:ln>
                  <a:noFill/>
                </a:ln>
                <a:solidFill>
                  <a:srgbClr val="C00000"/>
                </a:solidFill>
                <a:effectLst/>
                <a:uLnTx/>
                <a:uFillTx/>
                <a:latin typeface="Meta IGM" panose="02000503040000020004" pitchFamily="2" charset="0"/>
                <a:ea typeface="+mn-ea"/>
                <a:cs typeface="+mn-cs"/>
              </a:rPr>
              <a:t>8 METALLFORDERUNGEN</a:t>
            </a:r>
            <a:endParaRPr kumimoji="0" lang="de-DE" sz="1200" b="1" i="0" u="none" strike="noStrike" kern="1200" cap="none" spc="0" normalizeH="0" baseline="0" noProof="0" dirty="0">
              <a:ln>
                <a:noFill/>
              </a:ln>
              <a:solidFill>
                <a:srgbClr val="C00000"/>
              </a:solidFill>
              <a:effectLst/>
              <a:uLnTx/>
              <a:uFillTx/>
              <a:latin typeface="Meta IGM" panose="02000503040000020004" pitchFamily="2" charset="0"/>
              <a:ea typeface="+mn-ea"/>
              <a:cs typeface="+mn-cs"/>
            </a:endParaRPr>
          </a:p>
        </p:txBody>
      </p:sp>
      <p:pic>
        <p:nvPicPr>
          <p:cNvPr id="72" name="Grafik 71">
            <a:extLst>
              <a:ext uri="{FF2B5EF4-FFF2-40B4-BE49-F238E27FC236}">
                <a16:creationId xmlns:a16="http://schemas.microsoft.com/office/drawing/2014/main" id="{877F2EC0-E3FB-5E22-09F8-E8E4752AA841}"/>
              </a:ext>
            </a:extLst>
          </p:cNvPr>
          <p:cNvPicPr>
            <a:picLocks noChangeAspect="1"/>
          </p:cNvPicPr>
          <p:nvPr/>
        </p:nvPicPr>
        <p:blipFill>
          <a:blip r:embed="rId6">
            <a:clrChange>
              <a:clrFrom>
                <a:srgbClr val="ECECEC"/>
              </a:clrFrom>
              <a:clrTo>
                <a:srgbClr val="ECECEC">
                  <a:alpha val="0"/>
                </a:srgbClr>
              </a:clrTo>
            </a:clrChange>
          </a:blip>
          <a:stretch>
            <a:fillRect/>
          </a:stretch>
        </p:blipFill>
        <p:spPr>
          <a:xfrm>
            <a:off x="4922051" y="699793"/>
            <a:ext cx="2132571" cy="1333143"/>
          </a:xfrm>
          <a:prstGeom prst="rect">
            <a:avLst/>
          </a:prstGeom>
        </p:spPr>
      </p:pic>
      <p:sp>
        <p:nvSpPr>
          <p:cNvPr id="74" name="Rechteck 73">
            <a:extLst>
              <a:ext uri="{FF2B5EF4-FFF2-40B4-BE49-F238E27FC236}">
                <a16:creationId xmlns:a16="http://schemas.microsoft.com/office/drawing/2014/main" id="{C935135A-3AB3-C360-A2E0-02F2F58A72AF}"/>
              </a:ext>
            </a:extLst>
          </p:cNvPr>
          <p:cNvSpPr/>
          <p:nvPr/>
        </p:nvSpPr>
        <p:spPr>
          <a:xfrm rot="21069421">
            <a:off x="7826694" y="2436918"/>
            <a:ext cx="583660" cy="132019"/>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Ellipse 75">
            <a:extLst>
              <a:ext uri="{FF2B5EF4-FFF2-40B4-BE49-F238E27FC236}">
                <a16:creationId xmlns:a16="http://schemas.microsoft.com/office/drawing/2014/main" id="{4BB373AB-A2FA-BCB6-0D22-3393AA1EEB38}"/>
              </a:ext>
            </a:extLst>
          </p:cNvPr>
          <p:cNvSpPr/>
          <p:nvPr/>
        </p:nvSpPr>
        <p:spPr>
          <a:xfrm>
            <a:off x="7174986" y="2233369"/>
            <a:ext cx="567886" cy="509662"/>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1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Textfeld 76">
            <a:extLst>
              <a:ext uri="{FF2B5EF4-FFF2-40B4-BE49-F238E27FC236}">
                <a16:creationId xmlns:a16="http://schemas.microsoft.com/office/drawing/2014/main" id="{2DB67E25-AA86-F88B-524A-AC41016220EF}"/>
              </a:ext>
            </a:extLst>
          </p:cNvPr>
          <p:cNvSpPr txBox="1"/>
          <p:nvPr/>
        </p:nvSpPr>
        <p:spPr>
          <a:xfrm rot="21007921">
            <a:off x="7076579" y="2252052"/>
            <a:ext cx="797508" cy="483081"/>
          </a:xfrm>
          <a:prstGeom prst="rect">
            <a:avLst/>
          </a:prstGeom>
          <a:noFill/>
        </p:spPr>
        <p:txBody>
          <a:bodyPr wrap="square" rtlCol="0">
            <a:spAutoFit/>
          </a:bodyPr>
          <a:lstStyle/>
          <a:p>
            <a:pPr marL="0" marR="0" lvl="0" indent="0" algn="ctr" defTabSz="685800" rtl="0" eaLnBrk="1" fontAlgn="auto" latinLnBrk="0" hangingPunct="1">
              <a:lnSpc>
                <a:spcPts val="15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white"/>
                </a:solidFill>
                <a:effectLst/>
                <a:uLnTx/>
                <a:uFillTx/>
                <a:latin typeface="Calibri" panose="020F0502020204030204"/>
                <a:ea typeface="+mn-ea"/>
                <a:cs typeface="+mn-cs"/>
              </a:rPr>
              <a:t>15. März</a:t>
            </a:r>
          </a:p>
        </p:txBody>
      </p:sp>
      <p:sp>
        <p:nvSpPr>
          <p:cNvPr id="83" name="Pfeil: Fünfeck 82">
            <a:extLst>
              <a:ext uri="{FF2B5EF4-FFF2-40B4-BE49-F238E27FC236}">
                <a16:creationId xmlns:a16="http://schemas.microsoft.com/office/drawing/2014/main" id="{753571E9-6BD8-8807-ECBF-EC89741966F0}"/>
              </a:ext>
            </a:extLst>
          </p:cNvPr>
          <p:cNvSpPr/>
          <p:nvPr/>
        </p:nvSpPr>
        <p:spPr>
          <a:xfrm>
            <a:off x="4796752" y="651745"/>
            <a:ext cx="2469672" cy="2253661"/>
          </a:xfrm>
          <a:prstGeom prst="homePlate">
            <a:avLst>
              <a:gd name="adj" fmla="val 20725"/>
            </a:avLst>
          </a:prstGeom>
          <a:noFill/>
          <a:ln w="76200">
            <a:solidFill>
              <a:srgbClr val="99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Legende: mit Pfeil nach rechts 59">
            <a:extLst>
              <a:ext uri="{FF2B5EF4-FFF2-40B4-BE49-F238E27FC236}">
                <a16:creationId xmlns:a16="http://schemas.microsoft.com/office/drawing/2014/main" id="{7768D97B-91F5-766D-CBAF-60AE6328CD94}"/>
              </a:ext>
            </a:extLst>
          </p:cNvPr>
          <p:cNvSpPr/>
          <p:nvPr/>
        </p:nvSpPr>
        <p:spPr>
          <a:xfrm>
            <a:off x="39678" y="651745"/>
            <a:ext cx="4516087" cy="2205020"/>
          </a:xfrm>
          <a:prstGeom prst="rightArrowCallout">
            <a:avLst>
              <a:gd name="adj1" fmla="val 25000"/>
              <a:gd name="adj2" fmla="val 25000"/>
              <a:gd name="adj3" fmla="val 25000"/>
              <a:gd name="adj4" fmla="val 80797"/>
            </a:avLst>
          </a:prstGeom>
          <a:noFill/>
          <a:ln w="76200">
            <a:solidFill>
              <a:srgbClr val="CCCC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6" name="Grafik 85">
            <a:extLst>
              <a:ext uri="{FF2B5EF4-FFF2-40B4-BE49-F238E27FC236}">
                <a16:creationId xmlns:a16="http://schemas.microsoft.com/office/drawing/2014/main" id="{F6414C36-0D94-6BE5-257B-DEB59D8AB9A3}"/>
              </a:ext>
            </a:extLst>
          </p:cNvPr>
          <p:cNvPicPr>
            <a:picLocks noChangeAspect="1"/>
          </p:cNvPicPr>
          <p:nvPr/>
        </p:nvPicPr>
        <p:blipFill>
          <a:blip r:embed="rId7">
            <a:clrChange>
              <a:clrFrom>
                <a:srgbClr val="EDEDED"/>
              </a:clrFrom>
              <a:clrTo>
                <a:srgbClr val="EDEDED">
                  <a:alpha val="0"/>
                </a:srgbClr>
              </a:clrTo>
            </a:clrChange>
          </a:blip>
          <a:stretch>
            <a:fillRect/>
          </a:stretch>
        </p:blipFill>
        <p:spPr>
          <a:xfrm>
            <a:off x="7433637" y="554714"/>
            <a:ext cx="1686331" cy="1294803"/>
          </a:xfrm>
          <a:prstGeom prst="rect">
            <a:avLst/>
          </a:prstGeom>
        </p:spPr>
      </p:pic>
      <p:sp>
        <p:nvSpPr>
          <p:cNvPr id="90" name="Textfeld 89">
            <a:extLst>
              <a:ext uri="{FF2B5EF4-FFF2-40B4-BE49-F238E27FC236}">
                <a16:creationId xmlns:a16="http://schemas.microsoft.com/office/drawing/2014/main" id="{AB0FAB6E-B751-820E-DE4B-65D4D0BEE349}"/>
              </a:ext>
            </a:extLst>
          </p:cNvPr>
          <p:cNvSpPr txBox="1"/>
          <p:nvPr/>
        </p:nvSpPr>
        <p:spPr>
          <a:xfrm rot="20941020">
            <a:off x="7715001" y="2018206"/>
            <a:ext cx="1443181" cy="625877"/>
          </a:xfrm>
          <a:prstGeom prst="rect">
            <a:avLst/>
          </a:prstGeom>
          <a:noFill/>
        </p:spPr>
        <p:txBody>
          <a:bodyPr wrap="square" rtlCol="0">
            <a:spAutoFit/>
          </a:bodyPr>
          <a:lstStyle/>
          <a:p>
            <a:pPr marL="0" marR="0" lvl="0" indent="0" algn="l" defTabSz="685800" rtl="0" eaLnBrk="1" fontAlgn="auto" latinLnBrk="0" hangingPunct="1">
              <a:lnSpc>
                <a:spcPts val="2000"/>
              </a:lnSpc>
              <a:spcBef>
                <a:spcPts val="0"/>
              </a:spcBef>
              <a:spcAft>
                <a:spcPts val="0"/>
              </a:spcAft>
              <a:buClrTx/>
              <a:buSzTx/>
              <a:buFontTx/>
              <a:buNone/>
              <a:tabLst/>
              <a:defRPr/>
            </a:pPr>
            <a:r>
              <a:rPr kumimoji="0" lang="de-DE" sz="2400" b="1" i="0" u="none" strike="noStrike" kern="1200" cap="all" spc="0" normalizeH="0" baseline="0" noProof="0" dirty="0">
                <a:ln>
                  <a:noFill/>
                </a:ln>
                <a:solidFill>
                  <a:srgbClr val="C00000"/>
                </a:solidFill>
                <a:effectLst/>
                <a:uLnTx/>
                <a:uFillTx/>
                <a:latin typeface="Meta Head IGM Cond Black" panose="02000A06040000020004" pitchFamily="2" charset="0"/>
                <a:ea typeface="+mn-ea"/>
                <a:cs typeface="+mn-cs"/>
              </a:rPr>
              <a:t>Aktions-</a:t>
            </a:r>
            <a:br>
              <a:rPr kumimoji="0" lang="de-DE" sz="2400" b="1" i="0" u="none" strike="noStrike" kern="1200" cap="all" spc="0" normalizeH="0" baseline="0" noProof="0" dirty="0">
                <a:ln>
                  <a:noFill/>
                </a:ln>
                <a:solidFill>
                  <a:srgbClr val="C00000"/>
                </a:solidFill>
                <a:effectLst/>
                <a:uLnTx/>
                <a:uFillTx/>
                <a:latin typeface="Meta Head IGM Cond Black" panose="02000A06040000020004" pitchFamily="2" charset="0"/>
                <a:ea typeface="+mn-ea"/>
                <a:cs typeface="+mn-cs"/>
              </a:rPr>
            </a:br>
            <a:r>
              <a:rPr kumimoji="0" lang="de-DE" sz="2400" b="1" i="0" u="none" strike="noStrike" kern="1200" cap="all" spc="0" normalizeH="0" baseline="0" noProof="0" dirty="0">
                <a:ln>
                  <a:noFill/>
                </a:ln>
                <a:solidFill>
                  <a:srgbClr val="C00000"/>
                </a:solidFill>
                <a:effectLst/>
                <a:uLnTx/>
                <a:uFillTx/>
                <a:latin typeface="Meta Head IGM Cond Black" panose="02000A06040000020004" pitchFamily="2" charset="0"/>
                <a:ea typeface="+mn-ea"/>
                <a:cs typeface="+mn-cs"/>
              </a:rPr>
              <a:t>tag</a:t>
            </a:r>
          </a:p>
        </p:txBody>
      </p:sp>
      <p:sp>
        <p:nvSpPr>
          <p:cNvPr id="93" name="Rechteck 92">
            <a:extLst>
              <a:ext uri="{FF2B5EF4-FFF2-40B4-BE49-F238E27FC236}">
                <a16:creationId xmlns:a16="http://schemas.microsoft.com/office/drawing/2014/main" id="{D17D3642-D715-8930-BED4-C6AACE09D541}"/>
              </a:ext>
            </a:extLst>
          </p:cNvPr>
          <p:cNvSpPr/>
          <p:nvPr/>
        </p:nvSpPr>
        <p:spPr>
          <a:xfrm>
            <a:off x="7174986" y="3281378"/>
            <a:ext cx="1929336" cy="1553268"/>
          </a:xfrm>
          <a:prstGeom prst="rect">
            <a:avLst/>
          </a:prstGeom>
          <a:solidFill>
            <a:schemeClr val="bg1"/>
          </a:solidFill>
          <a:ln w="19050">
            <a:solidFill>
              <a:srgbClr val="9966FF"/>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C00000"/>
                </a:solidFill>
                <a:effectLst/>
                <a:uLnTx/>
                <a:uFillTx/>
                <a:latin typeface="Meta IGM" panose="02000503040000020004" pitchFamily="2" charset="0"/>
                <a:ea typeface="+mn-ea"/>
                <a:cs typeface="+mn-cs"/>
              </a:rPr>
              <a:t>15. März 25: </a:t>
            </a:r>
            <a:br>
              <a:rPr kumimoji="0" lang="de-DE" sz="1400" b="1" i="0" u="none" strike="noStrike" kern="1200" cap="none" spc="0" normalizeH="0" baseline="0" noProof="0" dirty="0">
                <a:ln>
                  <a:noFill/>
                </a:ln>
                <a:solidFill>
                  <a:srgbClr val="C00000"/>
                </a:solidFill>
                <a:effectLst/>
                <a:uLnTx/>
                <a:uFillTx/>
                <a:latin typeface="Meta IGM" panose="02000503040000020004" pitchFamily="2" charset="0"/>
                <a:ea typeface="+mn-ea"/>
                <a:cs typeface="+mn-cs"/>
              </a:rPr>
            </a:br>
            <a:r>
              <a:rPr kumimoji="0" lang="de-DE" sz="1400" b="1" i="0" u="none" strike="noStrike" kern="1200" cap="none" spc="0" normalizeH="0" baseline="0" noProof="0" dirty="0">
                <a:ln>
                  <a:noFill/>
                </a:ln>
                <a:solidFill>
                  <a:srgbClr val="C00000"/>
                </a:solidFill>
                <a:effectLst/>
                <a:uLnTx/>
                <a:uFillTx/>
                <a:latin typeface="Meta IGM" panose="02000503040000020004" pitchFamily="2" charset="0"/>
                <a:ea typeface="+mn-ea"/>
                <a:cs typeface="+mn-cs"/>
              </a:rPr>
              <a:t>AKTIONSTAG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Hier verleiht die </a:t>
            </a:r>
            <a:br>
              <a:rPr kumimoji="0" lang="de-DE" sz="1200" b="0"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br>
            <a:r>
              <a:rPr kumimoji="0" lang="de-DE" sz="1200" b="0"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IG Metall ihren Forderungen an die Politik </a:t>
            </a:r>
            <a:r>
              <a:rPr kumimoji="0" lang="de-DE" sz="1200" b="1" i="0" u="none" strike="noStrike" kern="1200" cap="none" spc="0" normalizeH="0" baseline="0" noProof="0" dirty="0">
                <a:ln>
                  <a:noFill/>
                </a:ln>
                <a:solidFill>
                  <a:prstClr val="black">
                    <a:lumMod val="95000"/>
                    <a:lumOff val="5000"/>
                  </a:prstClr>
                </a:solidFill>
                <a:effectLst/>
                <a:uLnTx/>
                <a:uFillTx/>
                <a:latin typeface="Meta IGM" panose="02000503040000020004" pitchFamily="2" charset="0"/>
                <a:ea typeface="+mn-ea"/>
                <a:cs typeface="+mn-cs"/>
              </a:rPr>
              <a:t>Nachdruck bei den Koalitionsverhandlungen!</a:t>
            </a:r>
          </a:p>
        </p:txBody>
      </p:sp>
      <p:graphicFrame>
        <p:nvGraphicFramePr>
          <p:cNvPr id="10" name="Tabelle 9">
            <a:extLst>
              <a:ext uri="{FF2B5EF4-FFF2-40B4-BE49-F238E27FC236}">
                <a16:creationId xmlns:a16="http://schemas.microsoft.com/office/drawing/2014/main" id="{ED179E67-E249-7215-CEE9-084EBB44991A}"/>
              </a:ext>
            </a:extLst>
          </p:cNvPr>
          <p:cNvGraphicFramePr>
            <a:graphicFrameLocks noGrp="1"/>
          </p:cNvGraphicFramePr>
          <p:nvPr/>
        </p:nvGraphicFramePr>
        <p:xfrm>
          <a:off x="-77821" y="2856765"/>
          <a:ext cx="9282403" cy="434340"/>
        </p:xfrm>
        <a:graphic>
          <a:graphicData uri="http://schemas.openxmlformats.org/drawingml/2006/table">
            <a:tbl>
              <a:tblPr firstRow="1" bandRow="1">
                <a:tableStyleId>{5C22544A-7EE6-4342-B048-85BDC9FD1C3A}</a:tableStyleId>
              </a:tblPr>
              <a:tblGrid>
                <a:gridCol w="714031">
                  <a:extLst>
                    <a:ext uri="{9D8B030D-6E8A-4147-A177-3AD203B41FA5}">
                      <a16:colId xmlns:a16="http://schemas.microsoft.com/office/drawing/2014/main" val="25858632"/>
                    </a:ext>
                  </a:extLst>
                </a:gridCol>
                <a:gridCol w="714031">
                  <a:extLst>
                    <a:ext uri="{9D8B030D-6E8A-4147-A177-3AD203B41FA5}">
                      <a16:colId xmlns:a16="http://schemas.microsoft.com/office/drawing/2014/main" val="1828273763"/>
                    </a:ext>
                  </a:extLst>
                </a:gridCol>
                <a:gridCol w="714031">
                  <a:extLst>
                    <a:ext uri="{9D8B030D-6E8A-4147-A177-3AD203B41FA5}">
                      <a16:colId xmlns:a16="http://schemas.microsoft.com/office/drawing/2014/main" val="1047691030"/>
                    </a:ext>
                  </a:extLst>
                </a:gridCol>
                <a:gridCol w="714031">
                  <a:extLst>
                    <a:ext uri="{9D8B030D-6E8A-4147-A177-3AD203B41FA5}">
                      <a16:colId xmlns:a16="http://schemas.microsoft.com/office/drawing/2014/main" val="4038412817"/>
                    </a:ext>
                  </a:extLst>
                </a:gridCol>
                <a:gridCol w="714031">
                  <a:extLst>
                    <a:ext uri="{9D8B030D-6E8A-4147-A177-3AD203B41FA5}">
                      <a16:colId xmlns:a16="http://schemas.microsoft.com/office/drawing/2014/main" val="657388104"/>
                    </a:ext>
                  </a:extLst>
                </a:gridCol>
                <a:gridCol w="714031">
                  <a:extLst>
                    <a:ext uri="{9D8B030D-6E8A-4147-A177-3AD203B41FA5}">
                      <a16:colId xmlns:a16="http://schemas.microsoft.com/office/drawing/2014/main" val="862615228"/>
                    </a:ext>
                  </a:extLst>
                </a:gridCol>
                <a:gridCol w="714031">
                  <a:extLst>
                    <a:ext uri="{9D8B030D-6E8A-4147-A177-3AD203B41FA5}">
                      <a16:colId xmlns:a16="http://schemas.microsoft.com/office/drawing/2014/main" val="54619851"/>
                    </a:ext>
                  </a:extLst>
                </a:gridCol>
                <a:gridCol w="714031">
                  <a:extLst>
                    <a:ext uri="{9D8B030D-6E8A-4147-A177-3AD203B41FA5}">
                      <a16:colId xmlns:a16="http://schemas.microsoft.com/office/drawing/2014/main" val="1759296265"/>
                    </a:ext>
                  </a:extLst>
                </a:gridCol>
                <a:gridCol w="714031">
                  <a:extLst>
                    <a:ext uri="{9D8B030D-6E8A-4147-A177-3AD203B41FA5}">
                      <a16:colId xmlns:a16="http://schemas.microsoft.com/office/drawing/2014/main" val="3540100705"/>
                    </a:ext>
                  </a:extLst>
                </a:gridCol>
                <a:gridCol w="714031">
                  <a:extLst>
                    <a:ext uri="{9D8B030D-6E8A-4147-A177-3AD203B41FA5}">
                      <a16:colId xmlns:a16="http://schemas.microsoft.com/office/drawing/2014/main" val="4002022840"/>
                    </a:ext>
                  </a:extLst>
                </a:gridCol>
                <a:gridCol w="714031">
                  <a:extLst>
                    <a:ext uri="{9D8B030D-6E8A-4147-A177-3AD203B41FA5}">
                      <a16:colId xmlns:a16="http://schemas.microsoft.com/office/drawing/2014/main" val="1620952176"/>
                    </a:ext>
                  </a:extLst>
                </a:gridCol>
                <a:gridCol w="714031">
                  <a:extLst>
                    <a:ext uri="{9D8B030D-6E8A-4147-A177-3AD203B41FA5}">
                      <a16:colId xmlns:a16="http://schemas.microsoft.com/office/drawing/2014/main" val="362944655"/>
                    </a:ext>
                  </a:extLst>
                </a:gridCol>
                <a:gridCol w="714031">
                  <a:extLst>
                    <a:ext uri="{9D8B030D-6E8A-4147-A177-3AD203B41FA5}">
                      <a16:colId xmlns:a16="http://schemas.microsoft.com/office/drawing/2014/main" val="3116288693"/>
                    </a:ext>
                  </a:extLst>
                </a:gridCol>
              </a:tblGrid>
              <a:tr h="297180">
                <a:tc>
                  <a:txBody>
                    <a:bodyPr/>
                    <a:lstStyle/>
                    <a:p>
                      <a:pPr algn="ctr"/>
                      <a:r>
                        <a:rPr lang="de-DE" sz="1200" dirty="0">
                          <a:solidFill>
                            <a:schemeClr val="tx1"/>
                          </a:solidFill>
                        </a:rPr>
                        <a:t>Mai </a:t>
                      </a:r>
                      <a:br>
                        <a:rPr lang="de-DE" sz="1200" dirty="0">
                          <a:solidFill>
                            <a:schemeClr val="tx1"/>
                          </a:solidFill>
                        </a:rPr>
                      </a:br>
                      <a:r>
                        <a:rPr lang="de-DE" sz="1200" dirty="0">
                          <a:solidFill>
                            <a:schemeClr val="tx1"/>
                          </a:solidFill>
                        </a:rPr>
                        <a:t>24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algn="ctr"/>
                      <a:r>
                        <a:rPr lang="de-DE" sz="1200" dirty="0">
                          <a:solidFill>
                            <a:schemeClr val="tx1"/>
                          </a:solidFill>
                        </a:rPr>
                        <a:t>Juni </a:t>
                      </a:r>
                      <a:br>
                        <a:rPr lang="de-DE" sz="1200" dirty="0">
                          <a:solidFill>
                            <a:schemeClr val="tx1"/>
                          </a:solidFill>
                        </a:rPr>
                      </a:br>
                      <a:r>
                        <a:rPr lang="de-DE" sz="1200" dirty="0">
                          <a:solidFill>
                            <a:schemeClr val="tx1"/>
                          </a:solidFill>
                        </a:rPr>
                        <a:t>24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algn="ctr"/>
                      <a:r>
                        <a:rPr lang="de-DE" sz="1200" dirty="0">
                          <a:solidFill>
                            <a:schemeClr val="tx1"/>
                          </a:solidFill>
                        </a:rPr>
                        <a:t>Juli</a:t>
                      </a:r>
                      <a:br>
                        <a:rPr lang="de-DE" sz="1200" dirty="0">
                          <a:solidFill>
                            <a:schemeClr val="tx1"/>
                          </a:solidFill>
                        </a:rPr>
                      </a:br>
                      <a:r>
                        <a:rPr lang="de-DE" sz="1200" dirty="0">
                          <a:solidFill>
                            <a:schemeClr val="tx1"/>
                          </a:solidFill>
                        </a:rPr>
                        <a:t>24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algn="ctr"/>
                      <a:r>
                        <a:rPr lang="de-DE" sz="1200" dirty="0">
                          <a:solidFill>
                            <a:schemeClr val="tx1">
                              <a:lumMod val="95000"/>
                              <a:lumOff val="5000"/>
                            </a:schemeClr>
                          </a:solidFill>
                        </a:rPr>
                        <a:t>Aug.</a:t>
                      </a:r>
                      <a:br>
                        <a:rPr lang="de-DE" sz="1200" dirty="0">
                          <a:solidFill>
                            <a:schemeClr val="tx1">
                              <a:lumMod val="95000"/>
                              <a:lumOff val="5000"/>
                            </a:schemeClr>
                          </a:solidFill>
                        </a:rPr>
                      </a:br>
                      <a:r>
                        <a:rPr lang="de-DE" sz="1200" dirty="0">
                          <a:solidFill>
                            <a:schemeClr val="tx1">
                              <a:lumMod val="95000"/>
                              <a:lumOff val="5000"/>
                            </a:schemeClr>
                          </a:solidFill>
                        </a:rPr>
                        <a:t>24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algn="ctr"/>
                      <a:r>
                        <a:rPr lang="de-DE" sz="1200" dirty="0">
                          <a:solidFill>
                            <a:schemeClr val="tx1">
                              <a:lumMod val="95000"/>
                              <a:lumOff val="5000"/>
                            </a:schemeClr>
                          </a:solidFill>
                        </a:rPr>
                        <a:t>Sept.</a:t>
                      </a:r>
                      <a:br>
                        <a:rPr lang="de-DE" sz="1200" dirty="0">
                          <a:solidFill>
                            <a:schemeClr val="tx1">
                              <a:lumMod val="95000"/>
                              <a:lumOff val="5000"/>
                            </a:schemeClr>
                          </a:solidFill>
                        </a:rPr>
                      </a:br>
                      <a:r>
                        <a:rPr lang="de-DE" sz="1200" dirty="0">
                          <a:solidFill>
                            <a:schemeClr val="tx1">
                              <a:lumMod val="95000"/>
                              <a:lumOff val="5000"/>
                            </a:schemeClr>
                          </a:solidFill>
                        </a:rPr>
                        <a:t>24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algn="ctr"/>
                      <a:r>
                        <a:rPr lang="de-DE" sz="1200" dirty="0">
                          <a:solidFill>
                            <a:schemeClr val="tx1">
                              <a:lumMod val="95000"/>
                              <a:lumOff val="5000"/>
                            </a:schemeClr>
                          </a:solidFill>
                        </a:rPr>
                        <a:t>Oktober</a:t>
                      </a:r>
                      <a:br>
                        <a:rPr lang="de-DE" sz="1200" dirty="0">
                          <a:solidFill>
                            <a:schemeClr val="tx1">
                              <a:lumMod val="95000"/>
                              <a:lumOff val="5000"/>
                            </a:schemeClr>
                          </a:solidFill>
                        </a:rPr>
                      </a:br>
                      <a:r>
                        <a:rPr lang="de-DE" sz="1200" dirty="0">
                          <a:solidFill>
                            <a:schemeClr val="tx1">
                              <a:lumMod val="95000"/>
                              <a:lumOff val="5000"/>
                            </a:schemeClr>
                          </a:solidFill>
                        </a:rPr>
                        <a:t>24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algn="ctr"/>
                      <a:r>
                        <a:rPr lang="de-DE" sz="1200" dirty="0">
                          <a:solidFill>
                            <a:schemeClr val="tx1">
                              <a:lumMod val="95000"/>
                              <a:lumOff val="5000"/>
                            </a:schemeClr>
                          </a:solidFill>
                        </a:rPr>
                        <a:t>Nov.</a:t>
                      </a:r>
                      <a:br>
                        <a:rPr lang="de-DE" sz="1200" dirty="0">
                          <a:solidFill>
                            <a:schemeClr val="tx1">
                              <a:lumMod val="95000"/>
                              <a:lumOff val="5000"/>
                            </a:schemeClr>
                          </a:solidFill>
                        </a:rPr>
                      </a:br>
                      <a:r>
                        <a:rPr lang="de-DE" sz="1200" dirty="0">
                          <a:solidFill>
                            <a:schemeClr val="tx1">
                              <a:lumMod val="95000"/>
                              <a:lumOff val="5000"/>
                            </a:schemeClr>
                          </a:solidFill>
                        </a:rPr>
                        <a:t>24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CCFF"/>
                    </a:solidFill>
                  </a:tcPr>
                </a:tc>
                <a:tc>
                  <a:txBody>
                    <a:bodyPr/>
                    <a:lstStyle/>
                    <a:p>
                      <a:pPr algn="ctr"/>
                      <a:r>
                        <a:rPr lang="de-DE" sz="1200" dirty="0">
                          <a:solidFill>
                            <a:schemeClr val="tx1">
                              <a:lumMod val="95000"/>
                              <a:lumOff val="5000"/>
                            </a:schemeClr>
                          </a:solidFill>
                        </a:rPr>
                        <a:t>Dez. </a:t>
                      </a:r>
                    </a:p>
                    <a:p>
                      <a:pPr algn="ctr"/>
                      <a:r>
                        <a:rPr lang="de-DE" sz="1200">
                          <a:solidFill>
                            <a:schemeClr val="tx1">
                              <a:lumMod val="95000"/>
                              <a:lumOff val="5000"/>
                            </a:schemeClr>
                          </a:solidFill>
                        </a:rPr>
                        <a:t>24</a:t>
                      </a:r>
                      <a:endParaRPr lang="de-DE" sz="1200" dirty="0">
                        <a:solidFill>
                          <a:schemeClr val="tx1">
                            <a:lumMod val="95000"/>
                            <a:lumOff val="5000"/>
                          </a:schemeClr>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9999FF"/>
                    </a:solidFill>
                  </a:tcPr>
                </a:tc>
                <a:tc>
                  <a:txBody>
                    <a:bodyPr/>
                    <a:lstStyle/>
                    <a:p>
                      <a:pPr algn="ctr"/>
                      <a:r>
                        <a:rPr lang="de-DE" sz="1200" dirty="0">
                          <a:solidFill>
                            <a:schemeClr val="tx1">
                              <a:lumMod val="95000"/>
                              <a:lumOff val="5000"/>
                            </a:schemeClr>
                          </a:solidFill>
                        </a:rPr>
                        <a:t>Januar </a:t>
                      </a:r>
                      <a:br>
                        <a:rPr lang="de-DE" sz="1200" dirty="0">
                          <a:solidFill>
                            <a:schemeClr val="tx1">
                              <a:lumMod val="95000"/>
                              <a:lumOff val="5000"/>
                            </a:schemeClr>
                          </a:solidFill>
                        </a:rPr>
                      </a:br>
                      <a:r>
                        <a:rPr lang="de-DE" sz="1200" dirty="0">
                          <a:solidFill>
                            <a:schemeClr val="tx1">
                              <a:lumMod val="95000"/>
                              <a:lumOff val="5000"/>
                            </a:schemeClr>
                          </a:solidFill>
                        </a:rPr>
                        <a:t>25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9999FF"/>
                    </a:solidFill>
                  </a:tcPr>
                </a:tc>
                <a:tc>
                  <a:txBody>
                    <a:bodyPr/>
                    <a:lstStyle/>
                    <a:p>
                      <a:pPr algn="ctr"/>
                      <a:r>
                        <a:rPr lang="de-DE" sz="1200" dirty="0">
                          <a:solidFill>
                            <a:schemeClr val="tx1">
                              <a:lumMod val="95000"/>
                              <a:lumOff val="5000"/>
                            </a:schemeClr>
                          </a:solidFill>
                        </a:rPr>
                        <a:t>Februar 25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9999FF"/>
                    </a:solidFill>
                  </a:tcPr>
                </a:tc>
                <a:tc>
                  <a:txBody>
                    <a:bodyPr/>
                    <a:lstStyle/>
                    <a:p>
                      <a:pPr algn="ctr"/>
                      <a:r>
                        <a:rPr lang="de-DE" sz="1200" dirty="0">
                          <a:solidFill>
                            <a:schemeClr val="bg1"/>
                          </a:solidFill>
                        </a:rPr>
                        <a:t>März </a:t>
                      </a:r>
                      <a:br>
                        <a:rPr lang="de-DE" sz="1200" dirty="0">
                          <a:solidFill>
                            <a:schemeClr val="bg1"/>
                          </a:solidFill>
                        </a:rPr>
                      </a:br>
                      <a:r>
                        <a:rPr lang="de-DE" sz="1200" dirty="0">
                          <a:solidFill>
                            <a:schemeClr val="bg1"/>
                          </a:solidFill>
                        </a:rPr>
                        <a:t>25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9966FF"/>
                    </a:solidFill>
                  </a:tcPr>
                </a:tc>
                <a:tc>
                  <a:txBody>
                    <a:bodyPr/>
                    <a:lstStyle/>
                    <a:p>
                      <a:pPr algn="ctr"/>
                      <a:r>
                        <a:rPr lang="de-DE" sz="1200" dirty="0">
                          <a:solidFill>
                            <a:schemeClr val="bg1"/>
                          </a:solidFill>
                        </a:rPr>
                        <a:t>April </a:t>
                      </a:r>
                      <a:br>
                        <a:rPr lang="de-DE" sz="1200" dirty="0">
                          <a:solidFill>
                            <a:schemeClr val="bg1"/>
                          </a:solidFill>
                        </a:rPr>
                      </a:br>
                      <a:r>
                        <a:rPr lang="de-DE" sz="1200" dirty="0">
                          <a:solidFill>
                            <a:schemeClr val="bg1"/>
                          </a:solidFill>
                        </a:rPr>
                        <a:t>25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9966FF"/>
                    </a:solidFill>
                  </a:tcPr>
                </a:tc>
                <a:tc>
                  <a:txBody>
                    <a:bodyPr/>
                    <a:lstStyle/>
                    <a:p>
                      <a:pPr algn="ctr"/>
                      <a:r>
                        <a:rPr lang="de-DE" sz="1200" dirty="0">
                          <a:solidFill>
                            <a:schemeClr val="bg1"/>
                          </a:solidFill>
                        </a:rPr>
                        <a:t>Mai </a:t>
                      </a:r>
                      <a:br>
                        <a:rPr lang="de-DE" sz="1200" dirty="0">
                          <a:solidFill>
                            <a:schemeClr val="bg1"/>
                          </a:solidFill>
                        </a:rPr>
                      </a:br>
                      <a:r>
                        <a:rPr lang="de-DE" sz="1200" dirty="0">
                          <a:solidFill>
                            <a:schemeClr val="bg1"/>
                          </a:solidFill>
                        </a:rPr>
                        <a:t>25</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9966FF"/>
                    </a:solidFill>
                  </a:tcPr>
                </a:tc>
                <a:extLst>
                  <a:ext uri="{0D108BD9-81ED-4DB2-BD59-A6C34878D82A}">
                    <a16:rowId xmlns:a16="http://schemas.microsoft.com/office/drawing/2014/main" val="1345427913"/>
                  </a:ext>
                </a:extLst>
              </a:tr>
            </a:tbl>
          </a:graphicData>
        </a:graphic>
      </p:graphicFrame>
    </p:spTree>
    <p:extLst>
      <p:ext uri="{BB962C8B-B14F-4D97-AF65-F5344CB8AC3E}">
        <p14:creationId xmlns:p14="http://schemas.microsoft.com/office/powerpoint/2010/main" val="82371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7A2B0-5FE5-B28C-7707-DF826F74838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108AC3C-7E3D-C2EF-8580-2C61ACE725F7}"/>
              </a:ext>
            </a:extLst>
          </p:cNvPr>
          <p:cNvSpPr>
            <a:spLocks noGrp="1"/>
          </p:cNvSpPr>
          <p:nvPr>
            <p:ph type="title"/>
          </p:nvPr>
        </p:nvSpPr>
        <p:spPr>
          <a:xfrm>
            <a:off x="250825" y="230958"/>
            <a:ext cx="8642350" cy="472175"/>
          </a:xfrm>
        </p:spPr>
        <p:txBody>
          <a:bodyPr/>
          <a:lstStyle/>
          <a:p>
            <a:r>
              <a:rPr lang="de-DE" sz="3200" dirty="0"/>
              <a:t>Metallforderungen</a:t>
            </a:r>
          </a:p>
        </p:txBody>
      </p:sp>
      <p:sp>
        <p:nvSpPr>
          <p:cNvPr id="8" name="Textplatzhalter 2">
            <a:extLst>
              <a:ext uri="{FF2B5EF4-FFF2-40B4-BE49-F238E27FC236}">
                <a16:creationId xmlns:a16="http://schemas.microsoft.com/office/drawing/2014/main" id="{7E99DCB5-2B49-C3AE-B8EF-F9C4FF47B189}"/>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243450" algn="l" defTabSz="685800" rtl="0" eaLnBrk="1" fontAlgn="auto" latinLnBrk="0" hangingPunct="1">
              <a:lnSpc>
                <a:spcPct val="90000"/>
              </a:lnSpc>
              <a:spcBef>
                <a:spcPts val="750"/>
              </a:spcBef>
              <a:spcAft>
                <a:spcPts val="0"/>
              </a:spcAft>
              <a:buClrTx/>
              <a:buSzPct val="90000"/>
              <a:buFontTx/>
              <a:buBlip>
                <a:blip r:embed="rId3"/>
              </a:buBlip>
              <a:tabLst/>
              <a:defRPr/>
            </a:pPr>
            <a:r>
              <a:rPr lang="de-DE" sz="1600" b="1" dirty="0">
                <a:solidFill>
                  <a:srgbClr val="7030A0"/>
                </a:solidFill>
              </a:rPr>
              <a:t>Was die IG Metall fordert </a:t>
            </a:r>
            <a:endParaRPr kumimoji="0" lang="de-DE" sz="1600" b="1" i="0" u="none" strike="noStrike" kern="1200" cap="none" spc="0" normalizeH="0" baseline="0" noProof="0" dirty="0">
              <a:ln>
                <a:noFill/>
              </a:ln>
              <a:solidFill>
                <a:srgbClr val="7030A0"/>
              </a:solidFill>
              <a:effectLst/>
              <a:uLnTx/>
              <a:uFillTx/>
              <a:latin typeface="Meta IGM" panose="02000503040000020004" pitchFamily="2" charset="0"/>
              <a:ea typeface="+mn-ea"/>
              <a:cs typeface="+mn-cs"/>
            </a:endParaRPr>
          </a:p>
        </p:txBody>
      </p:sp>
      <p:pic>
        <p:nvPicPr>
          <p:cNvPr id="5" name="Grafik 4">
            <a:extLst>
              <a:ext uri="{FF2B5EF4-FFF2-40B4-BE49-F238E27FC236}">
                <a16:creationId xmlns:a16="http://schemas.microsoft.com/office/drawing/2014/main" id="{0C32887A-3247-60B6-9B97-9B1A190A66ED}"/>
              </a:ext>
            </a:extLst>
          </p:cNvPr>
          <p:cNvPicPr>
            <a:picLocks noChangeAspect="1"/>
          </p:cNvPicPr>
          <p:nvPr/>
        </p:nvPicPr>
        <p:blipFill>
          <a:blip r:embed="rId4"/>
          <a:stretch>
            <a:fillRect/>
          </a:stretch>
        </p:blipFill>
        <p:spPr>
          <a:xfrm>
            <a:off x="250825" y="1142999"/>
            <a:ext cx="2648293" cy="3768725"/>
          </a:xfrm>
          <a:prstGeom prst="rect">
            <a:avLst/>
          </a:prstGeom>
          <a:ln>
            <a:solidFill>
              <a:schemeClr val="accent6">
                <a:lumMod val="10000"/>
              </a:schemeClr>
            </a:solidFill>
          </a:ln>
        </p:spPr>
      </p:pic>
      <p:pic>
        <p:nvPicPr>
          <p:cNvPr id="7" name="Grafik 6">
            <a:extLst>
              <a:ext uri="{FF2B5EF4-FFF2-40B4-BE49-F238E27FC236}">
                <a16:creationId xmlns:a16="http://schemas.microsoft.com/office/drawing/2014/main" id="{31740EC2-A38D-8DE8-D677-6BC35AFBA570}"/>
              </a:ext>
            </a:extLst>
          </p:cNvPr>
          <p:cNvPicPr>
            <a:picLocks noChangeAspect="1"/>
          </p:cNvPicPr>
          <p:nvPr/>
        </p:nvPicPr>
        <p:blipFill>
          <a:blip r:embed="rId5"/>
          <a:stretch>
            <a:fillRect/>
          </a:stretch>
        </p:blipFill>
        <p:spPr>
          <a:xfrm>
            <a:off x="3097030" y="1142999"/>
            <a:ext cx="3944570" cy="3776716"/>
          </a:xfrm>
          <a:prstGeom prst="rect">
            <a:avLst/>
          </a:prstGeom>
          <a:ln>
            <a:solidFill>
              <a:schemeClr val="accent6">
                <a:lumMod val="10000"/>
              </a:schemeClr>
            </a:solidFill>
          </a:ln>
        </p:spPr>
      </p:pic>
    </p:spTree>
    <p:extLst>
      <p:ext uri="{BB962C8B-B14F-4D97-AF65-F5344CB8AC3E}">
        <p14:creationId xmlns:p14="http://schemas.microsoft.com/office/powerpoint/2010/main" val="2146622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afik 21">
            <a:extLst>
              <a:ext uri="{FF2B5EF4-FFF2-40B4-BE49-F238E27FC236}">
                <a16:creationId xmlns:a16="http://schemas.microsoft.com/office/drawing/2014/main" id="{E556E682-57BC-10D6-D8D6-4DB767C6B3FC}"/>
              </a:ext>
            </a:extLst>
          </p:cNvPr>
          <p:cNvPicPr>
            <a:picLocks noChangeAspect="1"/>
          </p:cNvPicPr>
          <p:nvPr/>
        </p:nvPicPr>
        <p:blipFill>
          <a:blip r:embed="rId2"/>
          <a:stretch>
            <a:fillRect/>
          </a:stretch>
        </p:blipFill>
        <p:spPr>
          <a:xfrm>
            <a:off x="5720187" y="99663"/>
            <a:ext cx="573222" cy="4987034"/>
          </a:xfrm>
          <a:prstGeom prst="rect">
            <a:avLst/>
          </a:prstGeom>
        </p:spPr>
      </p:pic>
      <p:pic>
        <p:nvPicPr>
          <p:cNvPr id="15" name="Grafik 14">
            <a:extLst>
              <a:ext uri="{FF2B5EF4-FFF2-40B4-BE49-F238E27FC236}">
                <a16:creationId xmlns:a16="http://schemas.microsoft.com/office/drawing/2014/main" id="{2EC500B5-C1D6-A3A5-08F9-28819C94CD5B}"/>
              </a:ext>
            </a:extLst>
          </p:cNvPr>
          <p:cNvPicPr>
            <a:picLocks noChangeAspect="1"/>
          </p:cNvPicPr>
          <p:nvPr/>
        </p:nvPicPr>
        <p:blipFill>
          <a:blip r:embed="rId3"/>
          <a:stretch>
            <a:fillRect/>
          </a:stretch>
        </p:blipFill>
        <p:spPr>
          <a:xfrm>
            <a:off x="3002104" y="99663"/>
            <a:ext cx="603270" cy="4987033"/>
          </a:xfrm>
          <a:prstGeom prst="rect">
            <a:avLst/>
          </a:prstGeom>
        </p:spPr>
      </p:pic>
      <p:pic>
        <p:nvPicPr>
          <p:cNvPr id="9" name="Grafik 8">
            <a:extLst>
              <a:ext uri="{FF2B5EF4-FFF2-40B4-BE49-F238E27FC236}">
                <a16:creationId xmlns:a16="http://schemas.microsoft.com/office/drawing/2014/main" id="{A1179574-DE2F-00B4-09A5-9F5BEA4178CC}"/>
              </a:ext>
            </a:extLst>
          </p:cNvPr>
          <p:cNvPicPr>
            <a:picLocks noChangeAspect="1"/>
          </p:cNvPicPr>
          <p:nvPr/>
        </p:nvPicPr>
        <p:blipFill>
          <a:blip r:embed="rId4"/>
          <a:stretch>
            <a:fillRect/>
          </a:stretch>
        </p:blipFill>
        <p:spPr>
          <a:xfrm>
            <a:off x="142157" y="99664"/>
            <a:ext cx="633993" cy="4987033"/>
          </a:xfrm>
          <a:prstGeom prst="rect">
            <a:avLst/>
          </a:prstGeom>
        </p:spPr>
      </p:pic>
      <p:sp>
        <p:nvSpPr>
          <p:cNvPr id="10" name="Legende: Linie 9">
            <a:extLst>
              <a:ext uri="{FF2B5EF4-FFF2-40B4-BE49-F238E27FC236}">
                <a16:creationId xmlns:a16="http://schemas.microsoft.com/office/drawing/2014/main" id="{72C7578C-04D1-0AD0-EBD1-4898D4F90F89}"/>
              </a:ext>
            </a:extLst>
          </p:cNvPr>
          <p:cNvSpPr/>
          <p:nvPr/>
        </p:nvSpPr>
        <p:spPr>
          <a:xfrm>
            <a:off x="1160857" y="1134208"/>
            <a:ext cx="1695436" cy="441813"/>
          </a:xfrm>
          <a:prstGeom prst="borderCallout1">
            <a:avLst>
              <a:gd name="adj1" fmla="val 52985"/>
              <a:gd name="adj2" fmla="val -5494"/>
              <a:gd name="adj3" fmla="val 123393"/>
              <a:gd name="adj4" fmla="val -38333"/>
            </a:avLst>
          </a:prstGeom>
          <a:noFill/>
          <a:ln w="19050">
            <a:solidFill>
              <a:srgbClr val="7030A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9.12.</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Vorstellung Entwurf Wahlprogramm DIE LINKE</a:t>
            </a:r>
          </a:p>
        </p:txBody>
      </p:sp>
      <p:sp>
        <p:nvSpPr>
          <p:cNvPr id="11" name="Legende: Linie 10">
            <a:extLst>
              <a:ext uri="{FF2B5EF4-FFF2-40B4-BE49-F238E27FC236}">
                <a16:creationId xmlns:a16="http://schemas.microsoft.com/office/drawing/2014/main" id="{8E1B77EF-97A8-B6A5-8AE9-12E68C29EB21}"/>
              </a:ext>
            </a:extLst>
          </p:cNvPr>
          <p:cNvSpPr/>
          <p:nvPr/>
        </p:nvSpPr>
        <p:spPr>
          <a:xfrm>
            <a:off x="1169534" y="1967285"/>
            <a:ext cx="1686759" cy="501161"/>
          </a:xfrm>
          <a:prstGeom prst="borderCallout1">
            <a:avLst>
              <a:gd name="adj1" fmla="val 39328"/>
              <a:gd name="adj2" fmla="val -5480"/>
              <a:gd name="adj3" fmla="val 176504"/>
              <a:gd name="adj4" fmla="val -35910"/>
            </a:avLst>
          </a:prstGeom>
          <a:ln w="19050">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17.12.</a:t>
            </a:r>
            <a:b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Entwurf Wahlprogramm</a:t>
            </a:r>
            <a:b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Bündnis 90/Die Grünen</a:t>
            </a:r>
          </a:p>
        </p:txBody>
      </p:sp>
      <p:sp>
        <p:nvSpPr>
          <p:cNvPr id="12" name="Legende: Linie 11">
            <a:extLst>
              <a:ext uri="{FF2B5EF4-FFF2-40B4-BE49-F238E27FC236}">
                <a16:creationId xmlns:a16="http://schemas.microsoft.com/office/drawing/2014/main" id="{162274EA-8804-05BF-4AB1-F8FC951AB7E4}"/>
              </a:ext>
            </a:extLst>
          </p:cNvPr>
          <p:cNvSpPr/>
          <p:nvPr/>
        </p:nvSpPr>
        <p:spPr>
          <a:xfrm>
            <a:off x="1160857" y="2571750"/>
            <a:ext cx="1695436" cy="396753"/>
          </a:xfrm>
          <a:prstGeom prst="borderCallout1">
            <a:avLst>
              <a:gd name="adj1" fmla="val 36079"/>
              <a:gd name="adj2" fmla="val -4683"/>
              <a:gd name="adj3" fmla="val 71938"/>
              <a:gd name="adj4" fmla="val -29561"/>
            </a:avLst>
          </a:prstGeom>
          <a:ln w="190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17.12.</a:t>
            </a:r>
            <a:b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Entwurf Wahlprogramm SPD</a:t>
            </a:r>
          </a:p>
        </p:txBody>
      </p:sp>
      <p:sp>
        <p:nvSpPr>
          <p:cNvPr id="13" name="Legende: Linie 12">
            <a:extLst>
              <a:ext uri="{FF2B5EF4-FFF2-40B4-BE49-F238E27FC236}">
                <a16:creationId xmlns:a16="http://schemas.microsoft.com/office/drawing/2014/main" id="{289B21B7-2A9E-6527-6D6C-38209D4660E6}"/>
              </a:ext>
            </a:extLst>
          </p:cNvPr>
          <p:cNvSpPr/>
          <p:nvPr/>
        </p:nvSpPr>
        <p:spPr>
          <a:xfrm>
            <a:off x="1168719" y="3043239"/>
            <a:ext cx="1668068" cy="501161"/>
          </a:xfrm>
          <a:prstGeom prst="borderCallout1">
            <a:avLst>
              <a:gd name="adj1" fmla="val 18750"/>
              <a:gd name="adj2" fmla="val -8333"/>
              <a:gd name="adj3" fmla="val -31026"/>
              <a:gd name="adj4" fmla="val -33899"/>
            </a:avLst>
          </a:prstGeom>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17.12.</a:t>
            </a:r>
            <a:b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Beschluss Parteivorstand </a:t>
            </a:r>
            <a:b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Wahlprogramm Union (final)</a:t>
            </a:r>
          </a:p>
        </p:txBody>
      </p:sp>
      <p:sp>
        <p:nvSpPr>
          <p:cNvPr id="17" name="Legende: Linie 16">
            <a:extLst>
              <a:ext uri="{FF2B5EF4-FFF2-40B4-BE49-F238E27FC236}">
                <a16:creationId xmlns:a16="http://schemas.microsoft.com/office/drawing/2014/main" id="{2DB84F1E-C5E3-E764-BF81-23F6050305B2}"/>
              </a:ext>
            </a:extLst>
          </p:cNvPr>
          <p:cNvSpPr/>
          <p:nvPr/>
        </p:nvSpPr>
        <p:spPr>
          <a:xfrm>
            <a:off x="3882076" y="695304"/>
            <a:ext cx="1668067" cy="356088"/>
          </a:xfrm>
          <a:prstGeom prst="borderCallout1">
            <a:avLst>
              <a:gd name="adj1" fmla="val 34689"/>
              <a:gd name="adj2" fmla="val -4552"/>
              <a:gd name="adj3" fmla="val 360840"/>
              <a:gd name="adj4" fmla="val -34661"/>
            </a:avLst>
          </a:prstGeom>
          <a:ln w="190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11.01. Parteitag (Berlin)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Wahlprogramm SPD (final)</a:t>
            </a:r>
          </a:p>
        </p:txBody>
      </p:sp>
      <p:sp>
        <p:nvSpPr>
          <p:cNvPr id="18" name="Legende: Linie 17">
            <a:extLst>
              <a:ext uri="{FF2B5EF4-FFF2-40B4-BE49-F238E27FC236}">
                <a16:creationId xmlns:a16="http://schemas.microsoft.com/office/drawing/2014/main" id="{09ECA460-E108-4357-A885-F864A44DB5D6}"/>
              </a:ext>
            </a:extLst>
          </p:cNvPr>
          <p:cNvSpPr/>
          <p:nvPr/>
        </p:nvSpPr>
        <p:spPr>
          <a:xfrm>
            <a:off x="3882075" y="3723541"/>
            <a:ext cx="1668067" cy="441813"/>
          </a:xfrm>
          <a:prstGeom prst="borderCallout1">
            <a:avLst>
              <a:gd name="adj1" fmla="val 18750"/>
              <a:gd name="adj2" fmla="val -8333"/>
              <a:gd name="adj3" fmla="val 117351"/>
              <a:gd name="adj4" fmla="val -33622"/>
            </a:avLst>
          </a:prstGeom>
          <a:ln w="19050">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26.01. BDK (Berlin)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Wahlprogramm Grüne (final)</a:t>
            </a:r>
          </a:p>
        </p:txBody>
      </p:sp>
      <p:sp>
        <p:nvSpPr>
          <p:cNvPr id="19" name="Legende: Linie 18">
            <a:extLst>
              <a:ext uri="{FF2B5EF4-FFF2-40B4-BE49-F238E27FC236}">
                <a16:creationId xmlns:a16="http://schemas.microsoft.com/office/drawing/2014/main" id="{533CE829-3154-6884-21A2-4682AF6A0432}"/>
              </a:ext>
            </a:extLst>
          </p:cNvPr>
          <p:cNvSpPr/>
          <p:nvPr/>
        </p:nvSpPr>
        <p:spPr>
          <a:xfrm>
            <a:off x="3882075" y="1143711"/>
            <a:ext cx="1668067" cy="441813"/>
          </a:xfrm>
          <a:prstGeom prst="borderCallout1">
            <a:avLst>
              <a:gd name="adj1" fmla="val 68546"/>
              <a:gd name="adj2" fmla="val -2563"/>
              <a:gd name="adj3" fmla="val 198776"/>
              <a:gd name="adj4" fmla="val -31298"/>
            </a:avLst>
          </a:prstGeom>
          <a:ln w="19050">
            <a:solidFill>
              <a:schemeClr val="tx2">
                <a:lumMod val="50000"/>
                <a:lumOff val="50000"/>
              </a:schemeClr>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11./12.01. Parteitag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Wahlprogramm AfD (final)</a:t>
            </a:r>
          </a:p>
        </p:txBody>
      </p:sp>
      <p:sp>
        <p:nvSpPr>
          <p:cNvPr id="20" name="Legende: Linie 19">
            <a:extLst>
              <a:ext uri="{FF2B5EF4-FFF2-40B4-BE49-F238E27FC236}">
                <a16:creationId xmlns:a16="http://schemas.microsoft.com/office/drawing/2014/main" id="{2456F3E7-3D5C-7130-00C8-14B75705CD0F}"/>
              </a:ext>
            </a:extLst>
          </p:cNvPr>
          <p:cNvSpPr/>
          <p:nvPr/>
        </p:nvSpPr>
        <p:spPr>
          <a:xfrm>
            <a:off x="3882074" y="2968502"/>
            <a:ext cx="1668067" cy="441813"/>
          </a:xfrm>
          <a:prstGeom prst="borderCallout1">
            <a:avLst>
              <a:gd name="adj1" fmla="val 18750"/>
              <a:gd name="adj2" fmla="val -8333"/>
              <a:gd name="adj3" fmla="val 9639"/>
              <a:gd name="adj4" fmla="val -33952"/>
            </a:avLst>
          </a:prstGeom>
          <a:ln w="19050">
            <a:solidFill>
              <a:srgbClr val="7030A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18.01. Parteitag (Berlin)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Wahlprogramm </a:t>
            </a:r>
            <a:b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DIE LINKE (final)</a:t>
            </a:r>
          </a:p>
        </p:txBody>
      </p:sp>
      <p:sp>
        <p:nvSpPr>
          <p:cNvPr id="21" name="Legende: Linie 20">
            <a:extLst>
              <a:ext uri="{FF2B5EF4-FFF2-40B4-BE49-F238E27FC236}">
                <a16:creationId xmlns:a16="http://schemas.microsoft.com/office/drawing/2014/main" id="{6F6291C9-6A39-B185-FC7E-8B622A1BDA5B}"/>
              </a:ext>
            </a:extLst>
          </p:cNvPr>
          <p:cNvSpPr/>
          <p:nvPr/>
        </p:nvSpPr>
        <p:spPr>
          <a:xfrm>
            <a:off x="3882073" y="1644876"/>
            <a:ext cx="1668067" cy="441813"/>
          </a:xfrm>
          <a:prstGeom prst="borderCallout1">
            <a:avLst>
              <a:gd name="adj1" fmla="val 70103"/>
              <a:gd name="adj2" fmla="val -3387"/>
              <a:gd name="adj3" fmla="val 110100"/>
              <a:gd name="adj4" fmla="val -29996"/>
            </a:avLst>
          </a:prstGeom>
          <a:ln w="19050">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12.01.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Wahlprogramm BSW (final)</a:t>
            </a:r>
          </a:p>
        </p:txBody>
      </p:sp>
      <p:pic>
        <p:nvPicPr>
          <p:cNvPr id="3" name="Grafik 2">
            <a:extLst>
              <a:ext uri="{FF2B5EF4-FFF2-40B4-BE49-F238E27FC236}">
                <a16:creationId xmlns:a16="http://schemas.microsoft.com/office/drawing/2014/main" id="{31826E88-4444-28C8-05DA-026A83E391BC}"/>
              </a:ext>
            </a:extLst>
          </p:cNvPr>
          <p:cNvPicPr>
            <a:picLocks noChangeAspect="1"/>
          </p:cNvPicPr>
          <p:nvPr/>
        </p:nvPicPr>
        <p:blipFill>
          <a:blip r:embed="rId5">
            <a:clrChange>
              <a:clrFrom>
                <a:srgbClr val="EDEDED"/>
              </a:clrFrom>
              <a:clrTo>
                <a:srgbClr val="EDEDED">
                  <a:alpha val="0"/>
                </a:srgbClr>
              </a:clrTo>
            </a:clrChange>
          </a:blip>
          <a:stretch>
            <a:fillRect/>
          </a:stretch>
        </p:blipFill>
        <p:spPr>
          <a:xfrm>
            <a:off x="7882355" y="1"/>
            <a:ext cx="1264748" cy="971102"/>
          </a:xfrm>
          <a:prstGeom prst="rect">
            <a:avLst/>
          </a:prstGeom>
        </p:spPr>
      </p:pic>
      <p:sp>
        <p:nvSpPr>
          <p:cNvPr id="8" name="Legende: Linie 7">
            <a:extLst>
              <a:ext uri="{FF2B5EF4-FFF2-40B4-BE49-F238E27FC236}">
                <a16:creationId xmlns:a16="http://schemas.microsoft.com/office/drawing/2014/main" id="{8A67AFFF-B09B-C6D9-1584-E3F831B736DB}"/>
              </a:ext>
            </a:extLst>
          </p:cNvPr>
          <p:cNvSpPr/>
          <p:nvPr/>
        </p:nvSpPr>
        <p:spPr>
          <a:xfrm>
            <a:off x="1168719" y="3606495"/>
            <a:ext cx="1668068" cy="354991"/>
          </a:xfrm>
          <a:prstGeom prst="borderCallout1">
            <a:avLst>
              <a:gd name="adj1" fmla="val 18750"/>
              <a:gd name="adj2" fmla="val -8333"/>
              <a:gd name="adj3" fmla="val -163675"/>
              <a:gd name="adj4" fmla="val -33471"/>
            </a:avLst>
          </a:prstGeom>
          <a:solidFill>
            <a:schemeClr val="bg1"/>
          </a:solidFill>
          <a:ln w="19050">
            <a:solidFill>
              <a:srgbClr val="FFFF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18.12.</a:t>
            </a:r>
            <a:b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Entwurf Wahlprogramm FDP</a:t>
            </a:r>
          </a:p>
        </p:txBody>
      </p:sp>
      <p:sp>
        <p:nvSpPr>
          <p:cNvPr id="24" name="Legende: Linie 23">
            <a:extLst>
              <a:ext uri="{FF2B5EF4-FFF2-40B4-BE49-F238E27FC236}">
                <a16:creationId xmlns:a16="http://schemas.microsoft.com/office/drawing/2014/main" id="{1EBC9F83-D663-1D90-A420-4E8CFB440525}"/>
              </a:ext>
            </a:extLst>
          </p:cNvPr>
          <p:cNvSpPr/>
          <p:nvPr/>
        </p:nvSpPr>
        <p:spPr>
          <a:xfrm>
            <a:off x="6619310" y="1398525"/>
            <a:ext cx="1668068" cy="354991"/>
          </a:xfrm>
          <a:prstGeom prst="borderCallout1">
            <a:avLst>
              <a:gd name="adj1" fmla="val 18750"/>
              <a:gd name="adj2" fmla="val -8333"/>
              <a:gd name="adj3" fmla="val 75798"/>
              <a:gd name="adj4" fmla="val -30045"/>
            </a:avLst>
          </a:prstGeom>
          <a:solidFill>
            <a:schemeClr val="bg1"/>
          </a:solidFill>
          <a:ln w="19050">
            <a:solidFill>
              <a:srgbClr val="FFFF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09.02.</a:t>
            </a:r>
            <a:b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Wahlprogramm FDP (final)</a:t>
            </a:r>
          </a:p>
        </p:txBody>
      </p:sp>
      <p:cxnSp>
        <p:nvCxnSpPr>
          <p:cNvPr id="27" name="Gerader Verbinder 26">
            <a:extLst>
              <a:ext uri="{FF2B5EF4-FFF2-40B4-BE49-F238E27FC236}">
                <a16:creationId xmlns:a16="http://schemas.microsoft.com/office/drawing/2014/main" id="{90A1F14D-87C0-BDD7-FD18-86603CD6E393}"/>
              </a:ext>
            </a:extLst>
          </p:cNvPr>
          <p:cNvCxnSpPr>
            <a:cxnSpLocks/>
          </p:cNvCxnSpPr>
          <p:nvPr/>
        </p:nvCxnSpPr>
        <p:spPr>
          <a:xfrm>
            <a:off x="6100763" y="3787835"/>
            <a:ext cx="771525" cy="0"/>
          </a:xfrm>
          <a:prstGeom prst="line">
            <a:avLst/>
          </a:prstGeom>
          <a:ln w="38100"/>
        </p:spPr>
        <p:style>
          <a:lnRef idx="2">
            <a:schemeClr val="dk1"/>
          </a:lnRef>
          <a:fillRef idx="0">
            <a:schemeClr val="dk1"/>
          </a:fillRef>
          <a:effectRef idx="1">
            <a:schemeClr val="dk1"/>
          </a:effectRef>
          <a:fontRef idx="minor">
            <a:schemeClr val="tx1"/>
          </a:fontRef>
        </p:style>
      </p:cxnSp>
      <p:pic>
        <p:nvPicPr>
          <p:cNvPr id="6" name="Grafik 5" descr="Ein Bild, das Grafiken, Schrift, Grafikdesign, Logo enthält.&#10;&#10;Automatisch generierte Beschreibung">
            <a:extLst>
              <a:ext uri="{FF2B5EF4-FFF2-40B4-BE49-F238E27FC236}">
                <a16:creationId xmlns:a16="http://schemas.microsoft.com/office/drawing/2014/main" id="{8AA1DDA8-9612-6FD9-BC80-D37D4665A9D7}"/>
              </a:ext>
            </a:extLst>
          </p:cNvPr>
          <p:cNvPicPr>
            <a:picLocks noChangeAspect="1"/>
          </p:cNvPicPr>
          <p:nvPr/>
        </p:nvPicPr>
        <p:blipFill>
          <a:blip r:embed="rId6"/>
          <a:stretch>
            <a:fillRect/>
          </a:stretch>
        </p:blipFill>
        <p:spPr>
          <a:xfrm>
            <a:off x="6719101" y="3044976"/>
            <a:ext cx="955697" cy="1123037"/>
          </a:xfrm>
          <a:prstGeom prst="rect">
            <a:avLst/>
          </a:prstGeom>
        </p:spPr>
      </p:pic>
      <p:pic>
        <p:nvPicPr>
          <p:cNvPr id="37" name="Grafik 36">
            <a:extLst>
              <a:ext uri="{FF2B5EF4-FFF2-40B4-BE49-F238E27FC236}">
                <a16:creationId xmlns:a16="http://schemas.microsoft.com/office/drawing/2014/main" id="{E862C8E3-0151-DDD0-A004-A8AB1454F268}"/>
              </a:ext>
            </a:extLst>
          </p:cNvPr>
          <p:cNvPicPr>
            <a:picLocks noChangeAspect="1"/>
          </p:cNvPicPr>
          <p:nvPr/>
        </p:nvPicPr>
        <p:blipFill>
          <a:blip r:embed="rId7"/>
          <a:stretch>
            <a:fillRect/>
          </a:stretch>
        </p:blipFill>
        <p:spPr>
          <a:xfrm>
            <a:off x="5386317" y="693223"/>
            <a:ext cx="163823" cy="147153"/>
          </a:xfrm>
          <a:prstGeom prst="rect">
            <a:avLst/>
          </a:prstGeom>
        </p:spPr>
      </p:pic>
      <p:pic>
        <p:nvPicPr>
          <p:cNvPr id="38" name="Grafik 37" descr="Bildergebnis für cdu">
            <a:extLst>
              <a:ext uri="{FF2B5EF4-FFF2-40B4-BE49-F238E27FC236}">
                <a16:creationId xmlns:a16="http://schemas.microsoft.com/office/drawing/2014/main" id="{38E62061-7173-283C-A7F5-3C49058013AA}"/>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85531" y="3082517"/>
            <a:ext cx="173623" cy="62342"/>
          </a:xfrm>
          <a:prstGeom prst="rect">
            <a:avLst/>
          </a:prstGeom>
          <a:noFill/>
          <a:ln>
            <a:noFill/>
          </a:ln>
        </p:spPr>
      </p:pic>
      <p:pic>
        <p:nvPicPr>
          <p:cNvPr id="39" name="Grafik 38" descr="Bildergebnis für csu">
            <a:extLst>
              <a:ext uri="{FF2B5EF4-FFF2-40B4-BE49-F238E27FC236}">
                <a16:creationId xmlns:a16="http://schemas.microsoft.com/office/drawing/2014/main" id="{C8AE4F5C-D7E2-06BF-82A4-09F837072F3B}"/>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75560" y="3172309"/>
            <a:ext cx="237275" cy="62342"/>
          </a:xfrm>
          <a:prstGeom prst="rect">
            <a:avLst/>
          </a:prstGeom>
          <a:noFill/>
          <a:ln>
            <a:noFill/>
          </a:ln>
        </p:spPr>
      </p:pic>
      <p:pic>
        <p:nvPicPr>
          <p:cNvPr id="40" name="Grafik 39">
            <a:extLst>
              <a:ext uri="{FF2B5EF4-FFF2-40B4-BE49-F238E27FC236}">
                <a16:creationId xmlns:a16="http://schemas.microsoft.com/office/drawing/2014/main" id="{325CFA07-27E4-6005-0240-B8299F06216D}"/>
              </a:ext>
            </a:extLst>
          </p:cNvPr>
          <p:cNvPicPr>
            <a:picLocks noChangeAspect="1"/>
          </p:cNvPicPr>
          <p:nvPr/>
        </p:nvPicPr>
        <p:blipFill>
          <a:blip r:embed="rId7"/>
          <a:stretch>
            <a:fillRect/>
          </a:stretch>
        </p:blipFill>
        <p:spPr>
          <a:xfrm>
            <a:off x="2670098" y="2593181"/>
            <a:ext cx="163823" cy="147153"/>
          </a:xfrm>
          <a:prstGeom prst="rect">
            <a:avLst/>
          </a:prstGeom>
        </p:spPr>
      </p:pic>
      <p:pic>
        <p:nvPicPr>
          <p:cNvPr id="41" name="Grafik 40">
            <a:extLst>
              <a:ext uri="{FF2B5EF4-FFF2-40B4-BE49-F238E27FC236}">
                <a16:creationId xmlns:a16="http://schemas.microsoft.com/office/drawing/2014/main" id="{CDC98056-922E-5A90-CE0C-2E8640938BA9}"/>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533009" y="1985873"/>
            <a:ext cx="292346" cy="176024"/>
          </a:xfrm>
          <a:prstGeom prst="rect">
            <a:avLst/>
          </a:prstGeom>
          <a:noFill/>
          <a:ln>
            <a:noFill/>
          </a:ln>
        </p:spPr>
      </p:pic>
      <p:pic>
        <p:nvPicPr>
          <p:cNvPr id="42" name="Grafik 41">
            <a:extLst>
              <a:ext uri="{FF2B5EF4-FFF2-40B4-BE49-F238E27FC236}">
                <a16:creationId xmlns:a16="http://schemas.microsoft.com/office/drawing/2014/main" id="{E5083FDF-C86B-92DE-5865-36EBA2326F59}"/>
              </a:ext>
            </a:extLst>
          </p:cNvPr>
          <p:cNvPicPr>
            <a:picLocks noChangeAspect="1"/>
          </p:cNvPicPr>
          <p:nvPr/>
        </p:nvPicPr>
        <p:blipFill>
          <a:blip r:embed="rId11"/>
          <a:stretch>
            <a:fillRect/>
          </a:stretch>
        </p:blipFill>
        <p:spPr>
          <a:xfrm>
            <a:off x="2533009" y="3635340"/>
            <a:ext cx="274178" cy="119087"/>
          </a:xfrm>
          <a:prstGeom prst="rect">
            <a:avLst/>
          </a:prstGeom>
        </p:spPr>
      </p:pic>
      <p:pic>
        <p:nvPicPr>
          <p:cNvPr id="43" name="Grafik 42">
            <a:extLst>
              <a:ext uri="{FF2B5EF4-FFF2-40B4-BE49-F238E27FC236}">
                <a16:creationId xmlns:a16="http://schemas.microsoft.com/office/drawing/2014/main" id="{1714A08F-BA96-31AC-86C6-B5269B9D9D1F}"/>
              </a:ext>
            </a:extLst>
          </p:cNvPr>
          <p:cNvPicPr>
            <a:picLocks noChangeAspect="1"/>
          </p:cNvPicPr>
          <p:nvPr/>
        </p:nvPicPr>
        <p:blipFill>
          <a:blip r:embed="rId11"/>
          <a:stretch>
            <a:fillRect/>
          </a:stretch>
        </p:blipFill>
        <p:spPr>
          <a:xfrm>
            <a:off x="7983143" y="1438202"/>
            <a:ext cx="274178" cy="119087"/>
          </a:xfrm>
          <a:prstGeom prst="rect">
            <a:avLst/>
          </a:prstGeom>
        </p:spPr>
      </p:pic>
      <p:pic>
        <p:nvPicPr>
          <p:cNvPr id="44" name="Grafik 43">
            <a:extLst>
              <a:ext uri="{FF2B5EF4-FFF2-40B4-BE49-F238E27FC236}">
                <a16:creationId xmlns:a16="http://schemas.microsoft.com/office/drawing/2014/main" id="{D505163D-8095-4E88-682B-F234B3CD2353}"/>
              </a:ext>
            </a:extLst>
          </p:cNvPr>
          <p:cNvPicPr>
            <a:picLocks noChangeAspect="1"/>
          </p:cNvPicPr>
          <p:nvPr/>
        </p:nvPicPr>
        <p:blipFill>
          <a:blip r:embed="rId12"/>
          <a:stretch>
            <a:fillRect/>
          </a:stretch>
        </p:blipFill>
        <p:spPr>
          <a:xfrm>
            <a:off x="2448850" y="1153852"/>
            <a:ext cx="350393" cy="171332"/>
          </a:xfrm>
          <a:prstGeom prst="rect">
            <a:avLst/>
          </a:prstGeom>
        </p:spPr>
      </p:pic>
      <p:pic>
        <p:nvPicPr>
          <p:cNvPr id="46" name="Grafik 45">
            <a:extLst>
              <a:ext uri="{FF2B5EF4-FFF2-40B4-BE49-F238E27FC236}">
                <a16:creationId xmlns:a16="http://schemas.microsoft.com/office/drawing/2014/main" id="{F02A1048-9D14-3445-FE7F-2D23F067376B}"/>
              </a:ext>
            </a:extLst>
          </p:cNvPr>
          <p:cNvPicPr>
            <a:picLocks noChangeAspect="1"/>
          </p:cNvPicPr>
          <p:nvPr/>
        </p:nvPicPr>
        <p:blipFill>
          <a:blip r:embed="rId12"/>
          <a:stretch>
            <a:fillRect/>
          </a:stretch>
        </p:blipFill>
        <p:spPr>
          <a:xfrm>
            <a:off x="5183687" y="2993839"/>
            <a:ext cx="350393" cy="171332"/>
          </a:xfrm>
          <a:prstGeom prst="rect">
            <a:avLst/>
          </a:prstGeom>
        </p:spPr>
      </p:pic>
      <p:pic>
        <p:nvPicPr>
          <p:cNvPr id="47" name="Grafik 46">
            <a:extLst>
              <a:ext uri="{FF2B5EF4-FFF2-40B4-BE49-F238E27FC236}">
                <a16:creationId xmlns:a16="http://schemas.microsoft.com/office/drawing/2014/main" id="{E14FB12B-4D50-E751-EEBE-FF4B35314E2D}"/>
              </a:ext>
            </a:extLst>
          </p:cNvPr>
          <p:cNvPicPr>
            <a:picLocks noChangeAspect="1"/>
          </p:cNvPicPr>
          <p:nvPr/>
        </p:nvPicPr>
        <p:blipFill>
          <a:blip r:embed="rId13"/>
          <a:stretch>
            <a:fillRect/>
          </a:stretch>
        </p:blipFill>
        <p:spPr>
          <a:xfrm>
            <a:off x="5026051" y="1688120"/>
            <a:ext cx="475577" cy="108035"/>
          </a:xfrm>
          <a:prstGeom prst="rect">
            <a:avLst/>
          </a:prstGeom>
        </p:spPr>
      </p:pic>
      <p:pic>
        <p:nvPicPr>
          <p:cNvPr id="48" name="Grafik 47" descr="C:\Users\BodemerA\AppData\Local\Microsoft\Windows\INetCache\Content.MSO\82253497.tmp">
            <a:hlinkClick r:id="rId14" tgtFrame="_blank"/>
            <a:extLst>
              <a:ext uri="{FF2B5EF4-FFF2-40B4-BE49-F238E27FC236}">
                <a16:creationId xmlns:a16="http://schemas.microsoft.com/office/drawing/2014/main" id="{823E3182-196E-89C6-0E91-8EF5E2C4F9E1}"/>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346914" y="1169571"/>
            <a:ext cx="187166" cy="120372"/>
          </a:xfrm>
          <a:prstGeom prst="rect">
            <a:avLst/>
          </a:prstGeom>
          <a:noFill/>
          <a:ln>
            <a:noFill/>
          </a:ln>
        </p:spPr>
      </p:pic>
      <p:pic>
        <p:nvPicPr>
          <p:cNvPr id="49" name="Grafik 48">
            <a:extLst>
              <a:ext uri="{FF2B5EF4-FFF2-40B4-BE49-F238E27FC236}">
                <a16:creationId xmlns:a16="http://schemas.microsoft.com/office/drawing/2014/main" id="{A4C87A26-C150-2DE5-DD32-07116820D0F5}"/>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240144" y="3753555"/>
            <a:ext cx="292346" cy="176024"/>
          </a:xfrm>
          <a:prstGeom prst="rect">
            <a:avLst/>
          </a:prstGeom>
          <a:noFill/>
          <a:ln>
            <a:noFill/>
          </a:ln>
        </p:spPr>
      </p:pic>
      <p:sp>
        <p:nvSpPr>
          <p:cNvPr id="2" name="Legende: Linie 1">
            <a:extLst>
              <a:ext uri="{FF2B5EF4-FFF2-40B4-BE49-F238E27FC236}">
                <a16:creationId xmlns:a16="http://schemas.microsoft.com/office/drawing/2014/main" id="{1CCD62DB-4B40-AFA7-01FB-E8CCB0577E8B}"/>
              </a:ext>
            </a:extLst>
          </p:cNvPr>
          <p:cNvSpPr/>
          <p:nvPr/>
        </p:nvSpPr>
        <p:spPr>
          <a:xfrm>
            <a:off x="6589253" y="625728"/>
            <a:ext cx="1293102" cy="501161"/>
          </a:xfrm>
          <a:prstGeom prst="borderCallout1">
            <a:avLst>
              <a:gd name="adj1" fmla="val 18750"/>
              <a:gd name="adj2" fmla="val -8333"/>
              <a:gd name="adj3" fmla="val 26964"/>
              <a:gd name="adj4" fmla="val -33899"/>
            </a:avLst>
          </a:prstGeom>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03.02.</a:t>
            </a:r>
            <a:b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de-DE" sz="900" b="1" i="0" u="none" strike="noStrike" kern="1200" cap="none" spc="0" normalizeH="0" baseline="0" noProof="0" dirty="0">
                <a:ln>
                  <a:noFill/>
                </a:ln>
                <a:solidFill>
                  <a:prstClr val="black"/>
                </a:solidFill>
                <a:effectLst/>
                <a:uLnTx/>
                <a:uFillTx/>
                <a:latin typeface="Aptos" panose="02110004020202020204"/>
                <a:ea typeface="+mn-ea"/>
                <a:cs typeface="+mn-cs"/>
              </a:rPr>
              <a:t>Beschluss CDU Sofortprogramm </a:t>
            </a:r>
          </a:p>
        </p:txBody>
      </p:sp>
      <p:pic>
        <p:nvPicPr>
          <p:cNvPr id="4" name="Grafik 3" descr="Bildergebnis für cdu">
            <a:extLst>
              <a:ext uri="{FF2B5EF4-FFF2-40B4-BE49-F238E27FC236}">
                <a16:creationId xmlns:a16="http://schemas.microsoft.com/office/drawing/2014/main" id="{4FF462A3-110C-0F87-00DB-B0F06BBBB0A5}"/>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21296" y="683952"/>
            <a:ext cx="173623" cy="62342"/>
          </a:xfrm>
          <a:prstGeom prst="rect">
            <a:avLst/>
          </a:prstGeom>
          <a:noFill/>
          <a:ln>
            <a:noFill/>
          </a:ln>
        </p:spPr>
      </p:pic>
      <p:sp>
        <p:nvSpPr>
          <p:cNvPr id="5" name="Legende: Linie 4">
            <a:extLst>
              <a:ext uri="{FF2B5EF4-FFF2-40B4-BE49-F238E27FC236}">
                <a16:creationId xmlns:a16="http://schemas.microsoft.com/office/drawing/2014/main" id="{EF4B4D6B-87A5-BC4D-38F8-3D124F030725}"/>
              </a:ext>
            </a:extLst>
          </p:cNvPr>
          <p:cNvSpPr/>
          <p:nvPr/>
        </p:nvSpPr>
        <p:spPr>
          <a:xfrm>
            <a:off x="3887252" y="2250818"/>
            <a:ext cx="1677273" cy="641863"/>
          </a:xfrm>
          <a:prstGeom prst="borderCallout1">
            <a:avLst>
              <a:gd name="adj1" fmla="val 26248"/>
              <a:gd name="adj2" fmla="val -4644"/>
              <a:gd name="adj3" fmla="val 25989"/>
              <a:gd name="adj4" fmla="val -31304"/>
            </a:avLst>
          </a:prstGeom>
          <a:solidFill>
            <a:schemeClr val="tx1">
              <a:lumMod val="75000"/>
              <a:lumOff val="25000"/>
            </a:schemeClr>
          </a:solidFill>
          <a:ln w="1905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white"/>
                </a:solidFill>
                <a:effectLst/>
                <a:uLnTx/>
                <a:uFillTx/>
                <a:latin typeface="Aptos" panose="02110004020202020204"/>
                <a:ea typeface="+mn-ea"/>
                <a:cs typeface="+mn-cs"/>
              </a:rPr>
              <a:t>14.01.</a:t>
            </a:r>
            <a:br>
              <a:rPr kumimoji="0" lang="de-DE" sz="900" b="1" i="0" u="none" strike="noStrike" kern="1200" cap="none" spc="0" normalizeH="0" baseline="0" noProof="0" dirty="0">
                <a:ln>
                  <a:noFill/>
                </a:ln>
                <a:solidFill>
                  <a:prstClr val="white"/>
                </a:solidFill>
                <a:effectLst/>
                <a:uLnTx/>
                <a:uFillTx/>
                <a:latin typeface="Aptos" panose="02110004020202020204"/>
                <a:ea typeface="+mn-ea"/>
                <a:cs typeface="+mn-cs"/>
              </a:rPr>
            </a:br>
            <a:r>
              <a:rPr kumimoji="0" lang="de-DE" sz="900" b="1" i="0" u="none" strike="noStrike" kern="1200" cap="none" spc="0" normalizeH="0" baseline="0" noProof="0" dirty="0">
                <a:ln>
                  <a:noFill/>
                </a:ln>
                <a:solidFill>
                  <a:prstClr val="white"/>
                </a:solidFill>
                <a:effectLst/>
                <a:uLnTx/>
                <a:uFillTx/>
                <a:latin typeface="Aptos" panose="02110004020202020204"/>
                <a:ea typeface="+mn-ea"/>
                <a:cs typeface="+mn-cs"/>
              </a:rPr>
              <a:t>voraussichtlich letzte Landeslistenaufstellung der Bundestagskandidaten </a:t>
            </a:r>
          </a:p>
        </p:txBody>
      </p:sp>
    </p:spTree>
    <p:extLst>
      <p:ext uri="{BB962C8B-B14F-4D97-AF65-F5344CB8AC3E}">
        <p14:creationId xmlns:p14="http://schemas.microsoft.com/office/powerpoint/2010/main" val="582297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3220B306-4373-EF20-728F-7DD432D46C5C}"/>
              </a:ext>
            </a:extLst>
          </p:cNvPr>
          <p:cNvSpPr txBox="1">
            <a:spLocks/>
          </p:cNvSpPr>
          <p:nvPr/>
        </p:nvSpPr>
        <p:spPr>
          <a:xfrm>
            <a:off x="265062" y="231775"/>
            <a:ext cx="8355436" cy="454025"/>
          </a:xfrm>
          <a:prstGeom prst="rect">
            <a:avLst/>
          </a:prstGeom>
        </p:spPr>
        <p:txBody>
          <a:bodyPr/>
          <a:lstStyle>
            <a:lvl1pPr algn="l" defTabSz="685800" rtl="0" eaLnBrk="1" latinLnBrk="0" hangingPunct="1">
              <a:lnSpc>
                <a:spcPct val="90000"/>
              </a:lnSpc>
              <a:spcBef>
                <a:spcPct val="0"/>
              </a:spcBef>
              <a:buNone/>
              <a:defRPr sz="4000" b="1" i="0" kern="1200" cap="all" spc="200" baseline="0">
                <a:solidFill>
                  <a:srgbClr val="E3051B"/>
                </a:solidFill>
                <a:latin typeface="Meta Head IGM Cond Black" panose="02000506030000020004" pitchFamily="2" charset="77"/>
                <a:ea typeface="+mj-ea"/>
                <a:cs typeface="+mj-cs"/>
              </a:defRPr>
            </a:lvl1pPr>
          </a:lstStyle>
          <a:p>
            <a:r>
              <a:rPr lang="de-DE" sz="3200" dirty="0"/>
              <a:t>Die Kanzlerkandidat*innen (1)</a:t>
            </a:r>
          </a:p>
        </p:txBody>
      </p:sp>
      <p:pic>
        <p:nvPicPr>
          <p:cNvPr id="5" name="Grafik 4">
            <a:extLst>
              <a:ext uri="{FF2B5EF4-FFF2-40B4-BE49-F238E27FC236}">
                <a16:creationId xmlns:a16="http://schemas.microsoft.com/office/drawing/2014/main" id="{CAF501FD-4320-D97C-80AE-BCA66DAB406B}"/>
              </a:ext>
            </a:extLst>
          </p:cNvPr>
          <p:cNvPicPr>
            <a:picLocks noChangeAspect="1"/>
          </p:cNvPicPr>
          <p:nvPr/>
        </p:nvPicPr>
        <p:blipFill>
          <a:blip r:embed="rId3"/>
          <a:stretch>
            <a:fillRect/>
          </a:stretch>
        </p:blipFill>
        <p:spPr>
          <a:xfrm>
            <a:off x="265062" y="2026830"/>
            <a:ext cx="1893794" cy="2005831"/>
          </a:xfrm>
          <a:prstGeom prst="rect">
            <a:avLst/>
          </a:prstGeom>
        </p:spPr>
      </p:pic>
      <p:pic>
        <p:nvPicPr>
          <p:cNvPr id="12" name="Grafik 11">
            <a:extLst>
              <a:ext uri="{FF2B5EF4-FFF2-40B4-BE49-F238E27FC236}">
                <a16:creationId xmlns:a16="http://schemas.microsoft.com/office/drawing/2014/main" id="{5923375A-945E-B4D5-F58E-5B04ABCE4F02}"/>
              </a:ext>
            </a:extLst>
          </p:cNvPr>
          <p:cNvPicPr>
            <a:picLocks noChangeAspect="1"/>
          </p:cNvPicPr>
          <p:nvPr/>
        </p:nvPicPr>
        <p:blipFill>
          <a:blip r:embed="rId4"/>
          <a:stretch>
            <a:fillRect/>
          </a:stretch>
        </p:blipFill>
        <p:spPr>
          <a:xfrm>
            <a:off x="2378844" y="2123898"/>
            <a:ext cx="1889873" cy="1904637"/>
          </a:xfrm>
          <a:prstGeom prst="rect">
            <a:avLst/>
          </a:prstGeom>
        </p:spPr>
      </p:pic>
      <p:pic>
        <p:nvPicPr>
          <p:cNvPr id="13" name="Grafik 12">
            <a:extLst>
              <a:ext uri="{FF2B5EF4-FFF2-40B4-BE49-F238E27FC236}">
                <a16:creationId xmlns:a16="http://schemas.microsoft.com/office/drawing/2014/main" id="{C803D858-C297-480D-F8D1-1F2D2325BD24}"/>
              </a:ext>
            </a:extLst>
          </p:cNvPr>
          <p:cNvPicPr>
            <a:picLocks noChangeAspect="1"/>
          </p:cNvPicPr>
          <p:nvPr/>
        </p:nvPicPr>
        <p:blipFill>
          <a:blip r:embed="rId5"/>
          <a:stretch>
            <a:fillRect/>
          </a:stretch>
        </p:blipFill>
        <p:spPr>
          <a:xfrm>
            <a:off x="4624157" y="2033392"/>
            <a:ext cx="1894494" cy="1974955"/>
          </a:xfrm>
          <a:prstGeom prst="rect">
            <a:avLst/>
          </a:prstGeom>
        </p:spPr>
      </p:pic>
      <p:sp>
        <p:nvSpPr>
          <p:cNvPr id="14" name="Textfeld 13">
            <a:extLst>
              <a:ext uri="{FF2B5EF4-FFF2-40B4-BE49-F238E27FC236}">
                <a16:creationId xmlns:a16="http://schemas.microsoft.com/office/drawing/2014/main" id="{9BF21B57-81F9-2F33-E06B-243225AD4724}"/>
              </a:ext>
            </a:extLst>
          </p:cNvPr>
          <p:cNvSpPr txBox="1"/>
          <p:nvPr/>
        </p:nvSpPr>
        <p:spPr>
          <a:xfrm>
            <a:off x="248640" y="1510172"/>
            <a:ext cx="2286892" cy="523220"/>
          </a:xfrm>
          <a:prstGeom prst="rect">
            <a:avLst/>
          </a:prstGeom>
          <a:noFill/>
        </p:spPr>
        <p:txBody>
          <a:bodyPr wrap="square">
            <a:spAutoFit/>
          </a:bodyPr>
          <a:lstStyle/>
          <a:p>
            <a:r>
              <a:rPr lang="de-DE" sz="1400" b="1" dirty="0">
                <a:solidFill>
                  <a:srgbClr val="3C3C3B"/>
                </a:solidFill>
              </a:rPr>
              <a:t>Kanzlerkandidat der SPD</a:t>
            </a:r>
            <a:br>
              <a:rPr lang="de-DE" sz="1400" b="1" dirty="0">
                <a:solidFill>
                  <a:srgbClr val="3C3C3B"/>
                </a:solidFill>
              </a:rPr>
            </a:br>
            <a:r>
              <a:rPr lang="de-DE" sz="1400" b="1" dirty="0">
                <a:solidFill>
                  <a:srgbClr val="3C3C3B"/>
                </a:solidFill>
              </a:rPr>
              <a:t>Olaf Scholz </a:t>
            </a:r>
          </a:p>
        </p:txBody>
      </p:sp>
      <p:sp>
        <p:nvSpPr>
          <p:cNvPr id="15" name="Textfeld 14">
            <a:extLst>
              <a:ext uri="{FF2B5EF4-FFF2-40B4-BE49-F238E27FC236}">
                <a16:creationId xmlns:a16="http://schemas.microsoft.com/office/drawing/2014/main" id="{C6F867FB-52CD-2AD3-589A-370ED77472AD}"/>
              </a:ext>
            </a:extLst>
          </p:cNvPr>
          <p:cNvSpPr txBox="1"/>
          <p:nvPr/>
        </p:nvSpPr>
        <p:spPr>
          <a:xfrm>
            <a:off x="2378844" y="1510065"/>
            <a:ext cx="2286892" cy="523220"/>
          </a:xfrm>
          <a:prstGeom prst="rect">
            <a:avLst/>
          </a:prstGeom>
          <a:noFill/>
        </p:spPr>
        <p:txBody>
          <a:bodyPr wrap="square">
            <a:spAutoFit/>
          </a:bodyPr>
          <a:lstStyle/>
          <a:p>
            <a:r>
              <a:rPr lang="de-DE" sz="1400" b="1" dirty="0">
                <a:solidFill>
                  <a:srgbClr val="3C3C3B"/>
                </a:solidFill>
              </a:rPr>
              <a:t>Kanzlerkandidat CDU/CSU</a:t>
            </a:r>
            <a:br>
              <a:rPr lang="de-DE" sz="1400" b="1" dirty="0">
                <a:solidFill>
                  <a:srgbClr val="3C3C3B"/>
                </a:solidFill>
              </a:rPr>
            </a:br>
            <a:r>
              <a:rPr lang="de-DE" sz="1400" b="1" dirty="0">
                <a:solidFill>
                  <a:srgbClr val="3C3C3B"/>
                </a:solidFill>
              </a:rPr>
              <a:t>Friedrich Merz</a:t>
            </a:r>
          </a:p>
        </p:txBody>
      </p:sp>
      <p:sp>
        <p:nvSpPr>
          <p:cNvPr id="16" name="Textfeld 15">
            <a:extLst>
              <a:ext uri="{FF2B5EF4-FFF2-40B4-BE49-F238E27FC236}">
                <a16:creationId xmlns:a16="http://schemas.microsoft.com/office/drawing/2014/main" id="{010B4C69-98E5-13BE-6318-56B79A931AC9}"/>
              </a:ext>
            </a:extLst>
          </p:cNvPr>
          <p:cNvSpPr txBox="1"/>
          <p:nvPr/>
        </p:nvSpPr>
        <p:spPr>
          <a:xfrm>
            <a:off x="4624157" y="1503610"/>
            <a:ext cx="2370029" cy="523220"/>
          </a:xfrm>
          <a:prstGeom prst="rect">
            <a:avLst/>
          </a:prstGeom>
          <a:noFill/>
        </p:spPr>
        <p:txBody>
          <a:bodyPr wrap="square">
            <a:spAutoFit/>
          </a:bodyPr>
          <a:lstStyle/>
          <a:p>
            <a:r>
              <a:rPr lang="de-DE" sz="1400" b="1" dirty="0">
                <a:solidFill>
                  <a:srgbClr val="3C3C3B"/>
                </a:solidFill>
              </a:rPr>
              <a:t>Kanzlerkandidat der Grünen</a:t>
            </a:r>
            <a:br>
              <a:rPr lang="de-DE" sz="1400" b="1" dirty="0">
                <a:solidFill>
                  <a:srgbClr val="3C3C3B"/>
                </a:solidFill>
              </a:rPr>
            </a:br>
            <a:r>
              <a:rPr lang="de-DE" sz="1400" b="1" dirty="0">
                <a:solidFill>
                  <a:srgbClr val="3C3C3B"/>
                </a:solidFill>
              </a:rPr>
              <a:t>Robert Habeck</a:t>
            </a:r>
          </a:p>
        </p:txBody>
      </p:sp>
      <p:sp>
        <p:nvSpPr>
          <p:cNvPr id="17" name="Textfeld 16">
            <a:extLst>
              <a:ext uri="{FF2B5EF4-FFF2-40B4-BE49-F238E27FC236}">
                <a16:creationId xmlns:a16="http://schemas.microsoft.com/office/drawing/2014/main" id="{629F02B6-3131-3ABA-E57F-6ADBE5B840C5}"/>
              </a:ext>
            </a:extLst>
          </p:cNvPr>
          <p:cNvSpPr txBox="1"/>
          <p:nvPr/>
        </p:nvSpPr>
        <p:spPr>
          <a:xfrm>
            <a:off x="6922732" y="1503610"/>
            <a:ext cx="2221268" cy="523220"/>
          </a:xfrm>
          <a:prstGeom prst="rect">
            <a:avLst/>
          </a:prstGeom>
          <a:noFill/>
        </p:spPr>
        <p:txBody>
          <a:bodyPr wrap="square">
            <a:spAutoFit/>
          </a:bodyPr>
          <a:lstStyle/>
          <a:p>
            <a:r>
              <a:rPr lang="de-DE" sz="1400" b="1" dirty="0">
                <a:solidFill>
                  <a:srgbClr val="3C3C3B"/>
                </a:solidFill>
              </a:rPr>
              <a:t>Kanzlerkandidatin der AfD</a:t>
            </a:r>
            <a:br>
              <a:rPr lang="de-DE" sz="1400" b="1" dirty="0">
                <a:solidFill>
                  <a:srgbClr val="3C3C3B"/>
                </a:solidFill>
              </a:rPr>
            </a:br>
            <a:r>
              <a:rPr lang="de-DE" sz="1400" b="1" dirty="0">
                <a:solidFill>
                  <a:srgbClr val="3C3C3B"/>
                </a:solidFill>
              </a:rPr>
              <a:t>Alice Weidel</a:t>
            </a:r>
          </a:p>
        </p:txBody>
      </p:sp>
      <p:pic>
        <p:nvPicPr>
          <p:cNvPr id="18" name="Grafik 17">
            <a:extLst>
              <a:ext uri="{FF2B5EF4-FFF2-40B4-BE49-F238E27FC236}">
                <a16:creationId xmlns:a16="http://schemas.microsoft.com/office/drawing/2014/main" id="{3B93AEE4-F30F-FB9D-AAEC-5BAB413B0992}"/>
              </a:ext>
            </a:extLst>
          </p:cNvPr>
          <p:cNvPicPr>
            <a:picLocks noChangeAspect="1"/>
          </p:cNvPicPr>
          <p:nvPr/>
        </p:nvPicPr>
        <p:blipFill>
          <a:blip r:embed="rId6"/>
          <a:stretch>
            <a:fillRect/>
          </a:stretch>
        </p:blipFill>
        <p:spPr>
          <a:xfrm>
            <a:off x="6922732" y="2026745"/>
            <a:ext cx="1893794" cy="2001790"/>
          </a:xfrm>
          <a:prstGeom prst="rect">
            <a:avLst/>
          </a:prstGeom>
        </p:spPr>
      </p:pic>
    </p:spTree>
    <p:extLst>
      <p:ext uri="{BB962C8B-B14F-4D97-AF65-F5344CB8AC3E}">
        <p14:creationId xmlns:p14="http://schemas.microsoft.com/office/powerpoint/2010/main" val="765426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FFD2E-D133-1929-A4D5-FDE9705A1848}"/>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EA881B63-AC61-C039-5186-647FC7D51018}"/>
              </a:ext>
            </a:extLst>
          </p:cNvPr>
          <p:cNvSpPr txBox="1">
            <a:spLocks/>
          </p:cNvSpPr>
          <p:nvPr/>
        </p:nvSpPr>
        <p:spPr>
          <a:xfrm>
            <a:off x="250825" y="243810"/>
            <a:ext cx="8376761" cy="454025"/>
          </a:xfrm>
          <a:prstGeom prst="rect">
            <a:avLst/>
          </a:prstGeom>
        </p:spPr>
        <p:txBody>
          <a:bodyPr/>
          <a:lstStyle>
            <a:lvl1pPr algn="l" defTabSz="685800" rtl="0" eaLnBrk="1" latinLnBrk="0" hangingPunct="1">
              <a:lnSpc>
                <a:spcPct val="90000"/>
              </a:lnSpc>
              <a:spcBef>
                <a:spcPct val="0"/>
              </a:spcBef>
              <a:buNone/>
              <a:defRPr sz="4000" b="1" i="0" kern="1200" cap="all" spc="200" baseline="0">
                <a:solidFill>
                  <a:srgbClr val="E3051B"/>
                </a:solidFill>
                <a:latin typeface="Meta Head IGM Cond Black" panose="02000506030000020004" pitchFamily="2" charset="77"/>
                <a:ea typeface="+mj-ea"/>
                <a:cs typeface="+mj-cs"/>
              </a:defRPr>
            </a:lvl1pPr>
          </a:lstStyle>
          <a:p>
            <a:r>
              <a:rPr lang="de-DE" sz="3200" dirty="0"/>
              <a:t>Die Spitzenkandidat*innen (2)</a:t>
            </a:r>
          </a:p>
        </p:txBody>
      </p:sp>
      <p:pic>
        <p:nvPicPr>
          <p:cNvPr id="2" name="Grafik 1">
            <a:extLst>
              <a:ext uri="{FF2B5EF4-FFF2-40B4-BE49-F238E27FC236}">
                <a16:creationId xmlns:a16="http://schemas.microsoft.com/office/drawing/2014/main" id="{78DA5DDE-9843-EFC7-1B33-96BAF0AC5E34}"/>
              </a:ext>
            </a:extLst>
          </p:cNvPr>
          <p:cNvPicPr>
            <a:picLocks noChangeAspect="1"/>
          </p:cNvPicPr>
          <p:nvPr/>
        </p:nvPicPr>
        <p:blipFill>
          <a:blip r:embed="rId2"/>
          <a:stretch>
            <a:fillRect/>
          </a:stretch>
        </p:blipFill>
        <p:spPr>
          <a:xfrm>
            <a:off x="5215092" y="2171858"/>
            <a:ext cx="1849985" cy="1890930"/>
          </a:xfrm>
          <a:prstGeom prst="rect">
            <a:avLst/>
          </a:prstGeom>
        </p:spPr>
      </p:pic>
      <p:pic>
        <p:nvPicPr>
          <p:cNvPr id="4" name="Grafik 3">
            <a:extLst>
              <a:ext uri="{FF2B5EF4-FFF2-40B4-BE49-F238E27FC236}">
                <a16:creationId xmlns:a16="http://schemas.microsoft.com/office/drawing/2014/main" id="{FEC7AFEA-089B-8A6E-7286-9695276CB0A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760265" y="2119175"/>
            <a:ext cx="1895807" cy="2083139"/>
          </a:xfrm>
          <a:prstGeom prst="rect">
            <a:avLst/>
          </a:prstGeom>
        </p:spPr>
      </p:pic>
      <p:pic>
        <p:nvPicPr>
          <p:cNvPr id="6" name="Grafik 5">
            <a:extLst>
              <a:ext uri="{FF2B5EF4-FFF2-40B4-BE49-F238E27FC236}">
                <a16:creationId xmlns:a16="http://schemas.microsoft.com/office/drawing/2014/main" id="{84655F82-057D-727D-CDCC-287894C0AF8B}"/>
              </a:ext>
            </a:extLst>
          </p:cNvPr>
          <p:cNvPicPr>
            <a:picLocks noChangeAspect="1"/>
          </p:cNvPicPr>
          <p:nvPr/>
        </p:nvPicPr>
        <p:blipFill>
          <a:blip r:embed="rId4"/>
          <a:stretch>
            <a:fillRect/>
          </a:stretch>
        </p:blipFill>
        <p:spPr>
          <a:xfrm>
            <a:off x="2700236" y="2096267"/>
            <a:ext cx="1871764" cy="1934156"/>
          </a:xfrm>
          <a:prstGeom prst="rect">
            <a:avLst/>
          </a:prstGeom>
        </p:spPr>
      </p:pic>
      <p:pic>
        <p:nvPicPr>
          <p:cNvPr id="8" name="Grafik 7">
            <a:extLst>
              <a:ext uri="{FF2B5EF4-FFF2-40B4-BE49-F238E27FC236}">
                <a16:creationId xmlns:a16="http://schemas.microsoft.com/office/drawing/2014/main" id="{4A0D0656-3267-DFCB-229C-86C54A0E9ED3}"/>
              </a:ext>
            </a:extLst>
          </p:cNvPr>
          <p:cNvPicPr>
            <a:picLocks noChangeAspect="1"/>
          </p:cNvPicPr>
          <p:nvPr/>
        </p:nvPicPr>
        <p:blipFill>
          <a:blip r:embed="rId5"/>
          <a:stretch>
            <a:fillRect/>
          </a:stretch>
        </p:blipFill>
        <p:spPr>
          <a:xfrm>
            <a:off x="273496" y="2204223"/>
            <a:ext cx="1783648" cy="1826200"/>
          </a:xfrm>
          <a:prstGeom prst="rect">
            <a:avLst/>
          </a:prstGeom>
        </p:spPr>
      </p:pic>
      <p:sp>
        <p:nvSpPr>
          <p:cNvPr id="11" name="Textfeld 10">
            <a:extLst>
              <a:ext uri="{FF2B5EF4-FFF2-40B4-BE49-F238E27FC236}">
                <a16:creationId xmlns:a16="http://schemas.microsoft.com/office/drawing/2014/main" id="{F596B605-C62A-B952-A4A0-4616B34D1324}"/>
              </a:ext>
            </a:extLst>
          </p:cNvPr>
          <p:cNvSpPr txBox="1"/>
          <p:nvPr/>
        </p:nvSpPr>
        <p:spPr>
          <a:xfrm>
            <a:off x="250825" y="1510172"/>
            <a:ext cx="2286892" cy="523220"/>
          </a:xfrm>
          <a:prstGeom prst="rect">
            <a:avLst/>
          </a:prstGeom>
          <a:noFill/>
        </p:spPr>
        <p:txBody>
          <a:bodyPr wrap="square">
            <a:spAutoFit/>
          </a:bodyPr>
          <a:lstStyle/>
          <a:p>
            <a:r>
              <a:rPr lang="de-DE" sz="1400" b="1" dirty="0">
                <a:solidFill>
                  <a:srgbClr val="3C3C3B"/>
                </a:solidFill>
              </a:rPr>
              <a:t>Spitzenkandidat der FDP</a:t>
            </a:r>
            <a:br>
              <a:rPr lang="de-DE" sz="1400" b="1" dirty="0">
                <a:solidFill>
                  <a:srgbClr val="3C3C3B"/>
                </a:solidFill>
              </a:rPr>
            </a:br>
            <a:r>
              <a:rPr lang="de-DE" sz="1400" b="1" dirty="0">
                <a:solidFill>
                  <a:srgbClr val="3C3C3B"/>
                </a:solidFill>
              </a:rPr>
              <a:t>Christian Lindner </a:t>
            </a:r>
          </a:p>
        </p:txBody>
      </p:sp>
      <p:sp>
        <p:nvSpPr>
          <p:cNvPr id="14" name="Textfeld 13">
            <a:extLst>
              <a:ext uri="{FF2B5EF4-FFF2-40B4-BE49-F238E27FC236}">
                <a16:creationId xmlns:a16="http://schemas.microsoft.com/office/drawing/2014/main" id="{BC3F8521-6C62-8741-860F-A99860B01ED6}"/>
              </a:ext>
            </a:extLst>
          </p:cNvPr>
          <p:cNvSpPr txBox="1"/>
          <p:nvPr/>
        </p:nvSpPr>
        <p:spPr>
          <a:xfrm>
            <a:off x="2584171" y="1513824"/>
            <a:ext cx="2463689" cy="523220"/>
          </a:xfrm>
          <a:prstGeom prst="rect">
            <a:avLst/>
          </a:prstGeom>
          <a:noFill/>
        </p:spPr>
        <p:txBody>
          <a:bodyPr wrap="square">
            <a:spAutoFit/>
          </a:bodyPr>
          <a:lstStyle/>
          <a:p>
            <a:r>
              <a:rPr lang="de-DE" sz="1400" b="1" dirty="0">
                <a:solidFill>
                  <a:srgbClr val="3C3C3B"/>
                </a:solidFill>
              </a:rPr>
              <a:t>Spitzenkandidatin des BSW</a:t>
            </a:r>
            <a:br>
              <a:rPr lang="de-DE" sz="1400" b="1" dirty="0">
                <a:solidFill>
                  <a:srgbClr val="3C3C3B"/>
                </a:solidFill>
              </a:rPr>
            </a:br>
            <a:r>
              <a:rPr lang="de-DE" sz="1400" b="1" dirty="0">
                <a:solidFill>
                  <a:srgbClr val="3C3C3B"/>
                </a:solidFill>
              </a:rPr>
              <a:t>Sahra Wagenknecht</a:t>
            </a:r>
          </a:p>
        </p:txBody>
      </p:sp>
      <p:sp>
        <p:nvSpPr>
          <p:cNvPr id="15" name="Textfeld 14">
            <a:extLst>
              <a:ext uri="{FF2B5EF4-FFF2-40B4-BE49-F238E27FC236}">
                <a16:creationId xmlns:a16="http://schemas.microsoft.com/office/drawing/2014/main" id="{B1DDC3D3-4202-ADCD-D433-4EF878384286}"/>
              </a:ext>
            </a:extLst>
          </p:cNvPr>
          <p:cNvSpPr txBox="1"/>
          <p:nvPr/>
        </p:nvSpPr>
        <p:spPr>
          <a:xfrm>
            <a:off x="5604389" y="1510172"/>
            <a:ext cx="3315675" cy="523220"/>
          </a:xfrm>
          <a:prstGeom prst="rect">
            <a:avLst/>
          </a:prstGeom>
          <a:noFill/>
        </p:spPr>
        <p:txBody>
          <a:bodyPr wrap="square">
            <a:spAutoFit/>
          </a:bodyPr>
          <a:lstStyle/>
          <a:p>
            <a:r>
              <a:rPr lang="de-DE" sz="1400" b="1" dirty="0">
                <a:solidFill>
                  <a:srgbClr val="3C3C3B"/>
                </a:solidFill>
              </a:rPr>
              <a:t>Spitzenkandidaten DIE LINKE</a:t>
            </a:r>
            <a:br>
              <a:rPr lang="de-DE" sz="1400" b="1" dirty="0">
                <a:solidFill>
                  <a:srgbClr val="3C3C3B"/>
                </a:solidFill>
              </a:rPr>
            </a:br>
            <a:r>
              <a:rPr lang="de-DE" sz="1400" b="1" dirty="0">
                <a:solidFill>
                  <a:srgbClr val="3C3C3B"/>
                </a:solidFill>
              </a:rPr>
              <a:t>Heidi </a:t>
            </a:r>
            <a:r>
              <a:rPr lang="de-DE" sz="1400" b="1" dirty="0" err="1">
                <a:solidFill>
                  <a:srgbClr val="3C3C3B"/>
                </a:solidFill>
              </a:rPr>
              <a:t>Reichinnek</a:t>
            </a:r>
            <a:r>
              <a:rPr lang="de-DE" sz="1400" b="1" dirty="0">
                <a:solidFill>
                  <a:srgbClr val="3C3C3B"/>
                </a:solidFill>
              </a:rPr>
              <a:t> und Jan van </a:t>
            </a:r>
            <a:r>
              <a:rPr lang="de-DE" sz="1400" b="1" dirty="0" err="1">
                <a:solidFill>
                  <a:srgbClr val="3C3C3B"/>
                </a:solidFill>
              </a:rPr>
              <a:t>Aken</a:t>
            </a:r>
            <a:endParaRPr lang="de-DE" sz="1400" b="1" dirty="0">
              <a:solidFill>
                <a:srgbClr val="3C3C3B"/>
              </a:solidFill>
            </a:endParaRPr>
          </a:p>
        </p:txBody>
      </p:sp>
    </p:spTree>
    <p:extLst>
      <p:ext uri="{BB962C8B-B14F-4D97-AF65-F5344CB8AC3E}">
        <p14:creationId xmlns:p14="http://schemas.microsoft.com/office/powerpoint/2010/main" val="886246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390E0-3C38-4C9A-F613-BC4AF4D3D0F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7AAEF47-3F09-B867-65BF-A20932867298}"/>
              </a:ext>
            </a:extLst>
          </p:cNvPr>
          <p:cNvSpPr>
            <a:spLocks noGrp="1"/>
          </p:cNvSpPr>
          <p:nvPr>
            <p:ph type="title"/>
          </p:nvPr>
        </p:nvSpPr>
        <p:spPr>
          <a:xfrm>
            <a:off x="267833" y="243095"/>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2C30129B-C086-61BA-20BB-6FB91F5FA382}"/>
              </a:ext>
            </a:extLst>
          </p:cNvPr>
          <p:cNvSpPr txBox="1">
            <a:spLocks/>
          </p:cNvSpPr>
          <p:nvPr/>
        </p:nvSpPr>
        <p:spPr>
          <a:xfrm>
            <a:off x="267833" y="693344"/>
            <a:ext cx="6553885"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243450" algn="l" defTabSz="685800" rtl="0" eaLnBrk="1" fontAlgn="auto" latinLnBrk="0" hangingPunct="1">
              <a:lnSpc>
                <a:spcPct val="90000"/>
              </a:lnSpc>
              <a:spcBef>
                <a:spcPts val="750"/>
              </a:spcBef>
              <a:spcAft>
                <a:spcPts val="0"/>
              </a:spcAft>
              <a:buClrTx/>
              <a:buSzPct val="90000"/>
              <a:buFontTx/>
              <a:buBlip>
                <a:blip r:embed="rId3"/>
              </a:buBlip>
              <a:tabLst/>
              <a:defRPr/>
            </a:pPr>
            <a:r>
              <a:rPr lang="de-DE" sz="1600" b="1" dirty="0">
                <a:solidFill>
                  <a:srgbClr val="7030A0"/>
                </a:solidFill>
              </a:rPr>
              <a:t>Hinweis zu den Positionen der Parteien</a:t>
            </a:r>
          </a:p>
          <a:p>
            <a:pPr marL="0" indent="0">
              <a:buNone/>
              <a:defRPr/>
            </a:pPr>
            <a:br>
              <a:rPr lang="de-DE" sz="1600" b="1" dirty="0">
                <a:solidFill>
                  <a:srgbClr val="7030A0"/>
                </a:solidFill>
              </a:rPr>
            </a:br>
            <a:endParaRPr lang="de-DE" sz="1400" b="1" dirty="0">
              <a:solidFill>
                <a:srgbClr val="7030A0"/>
              </a:solidFill>
            </a:endParaRPr>
          </a:p>
          <a:p>
            <a:pPr marL="0" marR="0" lvl="0" indent="0" algn="l" defTabSz="685800" rtl="0" eaLnBrk="1" fontAlgn="auto" latinLnBrk="0" hangingPunct="1">
              <a:lnSpc>
                <a:spcPct val="90000"/>
              </a:lnSpc>
              <a:spcBef>
                <a:spcPts val="750"/>
              </a:spcBef>
              <a:spcAft>
                <a:spcPts val="0"/>
              </a:spcAft>
              <a:buClrTx/>
              <a:buSzPct val="90000"/>
              <a:buNone/>
              <a:tabLst/>
              <a:defRPr/>
            </a:pPr>
            <a:r>
              <a:rPr lang="de-DE" sz="1600" b="1" dirty="0">
                <a:solidFill>
                  <a:srgbClr val="7030A0"/>
                </a:solidFill>
              </a:rPr>
              <a:t> </a:t>
            </a:r>
            <a:endParaRPr kumimoji="0" lang="de-DE" sz="1600" b="1" i="0" u="none" strike="noStrike" kern="1200" cap="none" spc="0" normalizeH="0" baseline="0" noProof="0" dirty="0">
              <a:ln>
                <a:noFill/>
              </a:ln>
              <a:solidFill>
                <a:srgbClr val="7030A0"/>
              </a:solidFill>
              <a:effectLst/>
              <a:uLnTx/>
              <a:uFillTx/>
              <a:latin typeface="Meta IGM" panose="02000503040000020004" pitchFamily="2" charset="0"/>
              <a:ea typeface="+mn-ea"/>
              <a:cs typeface="+mn-cs"/>
            </a:endParaRPr>
          </a:p>
        </p:txBody>
      </p:sp>
      <p:graphicFrame>
        <p:nvGraphicFramePr>
          <p:cNvPr id="9" name="Tabelle 8">
            <a:extLst>
              <a:ext uri="{FF2B5EF4-FFF2-40B4-BE49-F238E27FC236}">
                <a16:creationId xmlns:a16="http://schemas.microsoft.com/office/drawing/2014/main" id="{D5825A5F-D89C-27C1-AA94-3A7384211A6F}"/>
              </a:ext>
            </a:extLst>
          </p:cNvPr>
          <p:cNvGraphicFramePr>
            <a:graphicFrameLocks noGrp="1"/>
          </p:cNvGraphicFramePr>
          <p:nvPr>
            <p:extLst>
              <p:ext uri="{D42A27DB-BD31-4B8C-83A1-F6EECF244321}">
                <p14:modId xmlns:p14="http://schemas.microsoft.com/office/powerpoint/2010/main" val="2548286919"/>
              </p:ext>
            </p:extLst>
          </p:nvPr>
        </p:nvGraphicFramePr>
        <p:xfrm>
          <a:off x="267836" y="2369482"/>
          <a:ext cx="8642347" cy="2545080"/>
        </p:xfrm>
        <a:graphic>
          <a:graphicData uri="http://schemas.openxmlformats.org/drawingml/2006/table">
            <a:tbl>
              <a:tblPr firstRow="1" bandRow="1">
                <a:tableStyleId>{22838BEF-8BB2-4498-84A7-C5851F593DF1}</a:tableStyleId>
              </a:tblPr>
              <a:tblGrid>
                <a:gridCol w="1234621">
                  <a:extLst>
                    <a:ext uri="{9D8B030D-6E8A-4147-A177-3AD203B41FA5}">
                      <a16:colId xmlns:a16="http://schemas.microsoft.com/office/drawing/2014/main" val="1784644800"/>
                    </a:ext>
                  </a:extLst>
                </a:gridCol>
                <a:gridCol w="1234621">
                  <a:extLst>
                    <a:ext uri="{9D8B030D-6E8A-4147-A177-3AD203B41FA5}">
                      <a16:colId xmlns:a16="http://schemas.microsoft.com/office/drawing/2014/main" val="3535574530"/>
                    </a:ext>
                  </a:extLst>
                </a:gridCol>
                <a:gridCol w="1234621">
                  <a:extLst>
                    <a:ext uri="{9D8B030D-6E8A-4147-A177-3AD203B41FA5}">
                      <a16:colId xmlns:a16="http://schemas.microsoft.com/office/drawing/2014/main" val="3547132671"/>
                    </a:ext>
                  </a:extLst>
                </a:gridCol>
                <a:gridCol w="1234621">
                  <a:extLst>
                    <a:ext uri="{9D8B030D-6E8A-4147-A177-3AD203B41FA5}">
                      <a16:colId xmlns:a16="http://schemas.microsoft.com/office/drawing/2014/main" val="2007311187"/>
                    </a:ext>
                  </a:extLst>
                </a:gridCol>
                <a:gridCol w="1234621">
                  <a:extLst>
                    <a:ext uri="{9D8B030D-6E8A-4147-A177-3AD203B41FA5}">
                      <a16:colId xmlns:a16="http://schemas.microsoft.com/office/drawing/2014/main" val="1014496964"/>
                    </a:ext>
                  </a:extLst>
                </a:gridCol>
                <a:gridCol w="1234621">
                  <a:extLst>
                    <a:ext uri="{9D8B030D-6E8A-4147-A177-3AD203B41FA5}">
                      <a16:colId xmlns:a16="http://schemas.microsoft.com/office/drawing/2014/main" val="2281067714"/>
                    </a:ext>
                  </a:extLst>
                </a:gridCol>
                <a:gridCol w="1234621">
                  <a:extLst>
                    <a:ext uri="{9D8B030D-6E8A-4147-A177-3AD203B41FA5}">
                      <a16:colId xmlns:a16="http://schemas.microsoft.com/office/drawing/2014/main" val="3514519251"/>
                    </a:ext>
                  </a:extLst>
                </a:gridCol>
              </a:tblGrid>
              <a:tr h="281712">
                <a:tc>
                  <a:txBody>
                    <a:bodyPr/>
                    <a:lstStyle/>
                    <a:p>
                      <a:pPr algn="l"/>
                      <a:r>
                        <a:rPr lang="de-DE" b="1" dirty="0">
                          <a:solidFill>
                            <a:schemeClr val="accent6">
                              <a:lumMod val="10000"/>
                            </a:schemeClr>
                          </a:solidFill>
                        </a:rPr>
                        <a:t>CDU/CSU</a:t>
                      </a:r>
                    </a:p>
                  </a:txBody>
                  <a:tcPr>
                    <a:solidFill>
                      <a:schemeClr val="bg1"/>
                    </a:solidFill>
                  </a:tcPr>
                </a:tc>
                <a:tc>
                  <a:txBody>
                    <a:bodyPr/>
                    <a:lstStyle/>
                    <a:p>
                      <a:pPr algn="l"/>
                      <a:r>
                        <a:rPr lang="de-DE" b="1" dirty="0">
                          <a:solidFill>
                            <a:schemeClr val="accent6">
                              <a:lumMod val="10000"/>
                            </a:schemeClr>
                          </a:solidFill>
                        </a:rPr>
                        <a:t>SPD</a:t>
                      </a:r>
                    </a:p>
                  </a:txBody>
                  <a:tcPr>
                    <a:solidFill>
                      <a:schemeClr val="bg1"/>
                    </a:solidFill>
                  </a:tcPr>
                </a:tc>
                <a:tc>
                  <a:txBody>
                    <a:bodyPr/>
                    <a:lstStyle/>
                    <a:p>
                      <a:pPr algn="l"/>
                      <a:r>
                        <a:rPr lang="de-DE" b="1" dirty="0">
                          <a:solidFill>
                            <a:schemeClr val="accent6">
                              <a:lumMod val="10000"/>
                            </a:schemeClr>
                          </a:solidFill>
                        </a:rPr>
                        <a:t>Grüne (Entwurf)</a:t>
                      </a:r>
                    </a:p>
                  </a:txBody>
                  <a:tcPr>
                    <a:solidFill>
                      <a:schemeClr val="bg1"/>
                    </a:solidFill>
                  </a:tcPr>
                </a:tc>
                <a:tc>
                  <a:txBody>
                    <a:bodyPr/>
                    <a:lstStyle/>
                    <a:p>
                      <a:pPr algn="l"/>
                      <a:r>
                        <a:rPr lang="de-DE" b="1" dirty="0">
                          <a:solidFill>
                            <a:schemeClr val="accent6">
                              <a:lumMod val="10000"/>
                            </a:schemeClr>
                          </a:solidFill>
                        </a:rPr>
                        <a:t>DIE LINKE</a:t>
                      </a:r>
                      <a:br>
                        <a:rPr lang="de-DE" b="1" dirty="0">
                          <a:solidFill>
                            <a:schemeClr val="accent6">
                              <a:lumMod val="10000"/>
                            </a:schemeClr>
                          </a:solidFill>
                        </a:rPr>
                      </a:br>
                      <a:r>
                        <a:rPr lang="de-DE" b="1" dirty="0">
                          <a:solidFill>
                            <a:schemeClr val="accent6">
                              <a:lumMod val="10000"/>
                            </a:schemeClr>
                          </a:solidFill>
                        </a:rPr>
                        <a:t>(vorläufig)</a:t>
                      </a:r>
                    </a:p>
                  </a:txBody>
                  <a:tcPr>
                    <a:solidFill>
                      <a:schemeClr val="bg1"/>
                    </a:solidFill>
                  </a:tcPr>
                </a:tc>
                <a:tc>
                  <a:txBody>
                    <a:bodyPr/>
                    <a:lstStyle/>
                    <a:p>
                      <a:pPr algn="l"/>
                      <a:r>
                        <a:rPr lang="de-DE" b="1" dirty="0">
                          <a:solidFill>
                            <a:schemeClr val="accent6">
                              <a:lumMod val="10000"/>
                            </a:schemeClr>
                          </a:solidFill>
                        </a:rPr>
                        <a:t>FDP</a:t>
                      </a:r>
                      <a:br>
                        <a:rPr lang="de-DE" b="1" dirty="0">
                          <a:solidFill>
                            <a:schemeClr val="accent6">
                              <a:lumMod val="10000"/>
                            </a:schemeClr>
                          </a:solidFill>
                        </a:rPr>
                      </a:br>
                      <a:r>
                        <a:rPr lang="de-DE" b="1" dirty="0">
                          <a:solidFill>
                            <a:schemeClr val="accent6">
                              <a:lumMod val="10000"/>
                            </a:schemeClr>
                          </a:solidFill>
                        </a:rPr>
                        <a:t>(vorläufig)</a:t>
                      </a:r>
                    </a:p>
                  </a:txBody>
                  <a:tcPr>
                    <a:solidFill>
                      <a:schemeClr val="bg1"/>
                    </a:solidFill>
                  </a:tcPr>
                </a:tc>
                <a:tc>
                  <a:txBody>
                    <a:bodyPr/>
                    <a:lstStyle/>
                    <a:p>
                      <a:pPr algn="l"/>
                      <a:r>
                        <a:rPr lang="de-DE" b="1" dirty="0">
                          <a:solidFill>
                            <a:schemeClr val="accent6">
                              <a:lumMod val="10000"/>
                            </a:schemeClr>
                          </a:solidFill>
                        </a:rPr>
                        <a:t>BSW</a:t>
                      </a:r>
                    </a:p>
                  </a:txBody>
                  <a:tcPr>
                    <a:solidFill>
                      <a:schemeClr val="bg1"/>
                    </a:solidFill>
                  </a:tcPr>
                </a:tc>
                <a:tc>
                  <a:txBody>
                    <a:bodyPr/>
                    <a:lstStyle/>
                    <a:p>
                      <a:pPr algn="l"/>
                      <a:r>
                        <a:rPr lang="de-DE" b="1" dirty="0">
                          <a:solidFill>
                            <a:schemeClr val="accent6">
                              <a:lumMod val="10000"/>
                            </a:schemeClr>
                          </a:solidFill>
                        </a:rPr>
                        <a:t>AfD</a:t>
                      </a:r>
                    </a:p>
                    <a:p>
                      <a:pPr algn="l"/>
                      <a:r>
                        <a:rPr lang="de-DE" b="1" dirty="0">
                          <a:solidFill>
                            <a:schemeClr val="accent6">
                              <a:lumMod val="10000"/>
                            </a:schemeClr>
                          </a:solidFill>
                        </a:rPr>
                        <a:t>(vorläufig)</a:t>
                      </a:r>
                    </a:p>
                  </a:txBody>
                  <a:tcPr>
                    <a:solidFill>
                      <a:schemeClr val="bg1"/>
                    </a:solidFill>
                  </a:tcPr>
                </a:tc>
                <a:extLst>
                  <a:ext uri="{0D108BD9-81ED-4DB2-BD59-A6C34878D82A}">
                    <a16:rowId xmlns:a16="http://schemas.microsoft.com/office/drawing/2014/main" val="519000957"/>
                  </a:ext>
                </a:extLst>
              </a:tr>
              <a:tr h="881253">
                <a:tc>
                  <a:txBody>
                    <a:bodyPr/>
                    <a:lstStyle/>
                    <a:p>
                      <a:pPr marL="0" indent="0">
                        <a:buFont typeface="Symbol" panose="05050102010706020507" pitchFamily="18" charset="2"/>
                        <a:buNone/>
                      </a:pPr>
                      <a:r>
                        <a:rPr lang="de-DE" sz="800" dirty="0">
                          <a:solidFill>
                            <a:schemeClr val="accent6">
                              <a:lumMod val="10000"/>
                            </a:schemeClr>
                          </a:solidFill>
                        </a:rPr>
                        <a:t>Neben dem beschlossenen Wahlprogramm liegen vor: </a:t>
                      </a:r>
                    </a:p>
                    <a:p>
                      <a:pPr marL="171450" indent="-171450">
                        <a:buFont typeface="Symbol" panose="05050102010706020507" pitchFamily="18" charset="2"/>
                        <a:buChar char="-"/>
                      </a:pPr>
                      <a:r>
                        <a:rPr lang="de-DE" sz="800" dirty="0">
                          <a:solidFill>
                            <a:schemeClr val="accent6">
                              <a:lumMod val="10000"/>
                            </a:schemeClr>
                          </a:solidFill>
                        </a:rPr>
                        <a:t>„Agenda 2030“ </a:t>
                      </a:r>
                      <a:r>
                        <a:rPr lang="de-DE" sz="800" dirty="0" err="1">
                          <a:solidFill>
                            <a:schemeClr val="accent6">
                              <a:lumMod val="10000"/>
                            </a:schemeClr>
                          </a:solidFill>
                        </a:rPr>
                        <a:t>Wirtschaftspoli-tischer</a:t>
                      </a:r>
                      <a:r>
                        <a:rPr lang="de-DE" sz="800" dirty="0">
                          <a:solidFill>
                            <a:schemeClr val="accent6">
                              <a:lumMod val="10000"/>
                            </a:schemeClr>
                          </a:solidFill>
                        </a:rPr>
                        <a:t> Fokus </a:t>
                      </a:r>
                      <a:br>
                        <a:rPr lang="de-DE" sz="800" dirty="0">
                          <a:solidFill>
                            <a:schemeClr val="accent6">
                              <a:lumMod val="10000"/>
                            </a:schemeClr>
                          </a:solidFill>
                        </a:rPr>
                      </a:br>
                      <a:r>
                        <a:rPr lang="de-DE" sz="800" dirty="0">
                          <a:solidFill>
                            <a:schemeClr val="accent6">
                              <a:lumMod val="10000"/>
                            </a:schemeClr>
                          </a:solidFill>
                        </a:rPr>
                        <a:t>(beschlossen am 11. Januar 2025)</a:t>
                      </a:r>
                    </a:p>
                    <a:p>
                      <a:pPr marL="171450" indent="-171450">
                        <a:buFont typeface="Symbol" panose="05050102010706020507" pitchFamily="18" charset="2"/>
                        <a:buChar char="-"/>
                      </a:pPr>
                      <a:r>
                        <a:rPr lang="de-DE" sz="800" dirty="0">
                          <a:solidFill>
                            <a:schemeClr val="accent6">
                              <a:lumMod val="10000"/>
                            </a:schemeClr>
                          </a:solidFill>
                        </a:rPr>
                        <a:t>Ein sog. </a:t>
                      </a:r>
                      <a:br>
                        <a:rPr lang="de-DE" sz="800" dirty="0">
                          <a:solidFill>
                            <a:schemeClr val="accent6">
                              <a:lumMod val="10000"/>
                            </a:schemeClr>
                          </a:solidFill>
                        </a:rPr>
                      </a:br>
                      <a:r>
                        <a:rPr lang="de-DE" sz="800" dirty="0">
                          <a:solidFill>
                            <a:schemeClr val="accent6">
                              <a:lumMod val="10000"/>
                            </a:schemeClr>
                          </a:solidFill>
                        </a:rPr>
                        <a:t>„Sofortprogramm“</a:t>
                      </a:r>
                      <a:br>
                        <a:rPr lang="de-DE" sz="800" dirty="0">
                          <a:solidFill>
                            <a:schemeClr val="accent6">
                              <a:lumMod val="10000"/>
                            </a:schemeClr>
                          </a:solidFill>
                        </a:rPr>
                      </a:br>
                      <a:r>
                        <a:rPr lang="de-DE" sz="800" dirty="0">
                          <a:solidFill>
                            <a:schemeClr val="accent6">
                              <a:lumMod val="10000"/>
                            </a:schemeClr>
                          </a:solidFill>
                        </a:rPr>
                        <a:t>soll auf dem Parteitag am </a:t>
                      </a:r>
                      <a:br>
                        <a:rPr lang="de-DE" sz="800" dirty="0">
                          <a:solidFill>
                            <a:schemeClr val="accent6">
                              <a:lumMod val="10000"/>
                            </a:schemeClr>
                          </a:solidFill>
                        </a:rPr>
                      </a:br>
                      <a:r>
                        <a:rPr lang="de-DE" sz="800" dirty="0">
                          <a:solidFill>
                            <a:schemeClr val="accent6">
                              <a:lumMod val="10000"/>
                            </a:schemeClr>
                          </a:solidFill>
                        </a:rPr>
                        <a:t>3. Februar 2025 beschlossen werden.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Das Regierungsprogramm wurde am 11. Januar 2025 auf dem Parteitag beschlossen. </a:t>
                      </a:r>
                    </a:p>
                    <a:p>
                      <a:pPr marL="0" indent="0">
                        <a:buFont typeface="Arial" panose="020B0604020202020204" pitchFamily="34" charset="0"/>
                        <a:buNone/>
                      </a:pPr>
                      <a:endParaRPr lang="de-DE" sz="800" dirty="0">
                        <a:solidFill>
                          <a:schemeClr val="accent6">
                            <a:lumMod val="10000"/>
                          </a:schemeClr>
                        </a:solidFill>
                      </a:endParaRPr>
                    </a:p>
                    <a:p>
                      <a:pPr marL="0" indent="0">
                        <a:buFont typeface="Symbol" panose="05050102010706020507" pitchFamily="18" charset="2"/>
                        <a:buNone/>
                      </a:pPr>
                      <a:r>
                        <a:rPr lang="de-DE" sz="800" dirty="0">
                          <a:solidFill>
                            <a:schemeClr val="accent6">
                              <a:lumMod val="10000"/>
                            </a:schemeClr>
                          </a:solidFill>
                        </a:rPr>
                        <a:t>Ergänzend zum Wahlprogramm wird es eine digitale Matrix mit vertiefenden Beschlüssen u.a. zum Thema Mitbestimmung geben.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Bei Bündnis 90/Die Grünen liegen zahlreiche Änderungs- </a:t>
                      </a:r>
                      <a:r>
                        <a:rPr lang="de-DE" sz="800" dirty="0" err="1">
                          <a:solidFill>
                            <a:schemeClr val="accent6">
                              <a:lumMod val="10000"/>
                            </a:schemeClr>
                          </a:solidFill>
                        </a:rPr>
                        <a:t>anträge</a:t>
                      </a:r>
                      <a:r>
                        <a:rPr lang="de-DE" sz="800" dirty="0">
                          <a:solidFill>
                            <a:schemeClr val="accent6">
                              <a:lumMod val="10000"/>
                            </a:schemeClr>
                          </a:solidFill>
                        </a:rPr>
                        <a:t> zum Wahlprogramm vor. </a:t>
                      </a:r>
                    </a:p>
                    <a:p>
                      <a:pPr marL="0" indent="0">
                        <a:buFont typeface="Arial" panose="020B0604020202020204" pitchFamily="34" charset="0"/>
                        <a:buNone/>
                      </a:pPr>
                      <a:endParaRPr lang="de-DE" sz="800" dirty="0">
                        <a:solidFill>
                          <a:schemeClr val="accent6">
                            <a:lumMod val="10000"/>
                          </a:schemeClr>
                        </a:solidFill>
                      </a:endParaRPr>
                    </a:p>
                    <a:p>
                      <a:pPr marL="0" indent="0">
                        <a:buFont typeface="Arial" panose="020B0604020202020204" pitchFamily="34" charset="0"/>
                        <a:buNone/>
                      </a:pPr>
                      <a:r>
                        <a:rPr lang="de-DE" sz="800" dirty="0">
                          <a:solidFill>
                            <a:schemeClr val="accent6">
                              <a:lumMod val="10000"/>
                            </a:schemeClr>
                          </a:solidFill>
                        </a:rPr>
                        <a:t>Die Bundes-delegiertenkonferenz findet am 26. Januar 2025 statt.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Das Wahlprogramm wurde am 18. Januar 2025 auf dem Parteitag beschlossen. </a:t>
                      </a:r>
                    </a:p>
                    <a:p>
                      <a:pPr marL="0" indent="0">
                        <a:buFont typeface="Arial" panose="020B0604020202020204" pitchFamily="34" charset="0"/>
                        <a:buNone/>
                      </a:pPr>
                      <a:endParaRPr lang="de-DE" sz="1100" dirty="0">
                        <a:solidFill>
                          <a:schemeClr val="accent6">
                            <a:lumMod val="10000"/>
                          </a:schemeClr>
                        </a:solidFill>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de-DE" sz="800" b="0" i="0" u="none" strike="noStrike" kern="1200" cap="none" spc="0" normalizeH="0" baseline="0" noProof="0" dirty="0">
                          <a:ln>
                            <a:noFill/>
                          </a:ln>
                          <a:solidFill>
                            <a:srgbClr val="DADADA">
                              <a:lumMod val="10000"/>
                            </a:srgbClr>
                          </a:solidFill>
                          <a:effectLst/>
                          <a:uLnTx/>
                          <a:uFillTx/>
                          <a:latin typeface="+mn-lt"/>
                          <a:ea typeface="+mn-ea"/>
                          <a:cs typeface="+mn-cs"/>
                        </a:rPr>
                        <a:t>Das finale Programm ist zum jetzigen Zeitpunkt noch nicht veröffentlicht.</a:t>
                      </a:r>
                    </a:p>
                    <a:p>
                      <a:pPr marL="0" indent="0">
                        <a:buFont typeface="Arial" panose="020B0604020202020204" pitchFamily="34" charset="0"/>
                        <a:buNone/>
                      </a:pPr>
                      <a:endParaRPr lang="de-DE" sz="1100" dirty="0">
                        <a:solidFill>
                          <a:schemeClr val="accent6">
                            <a:lumMod val="10000"/>
                          </a:schemeClr>
                        </a:solidFill>
                      </a:endParaRP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Das Wahlprogramm wurde am 18. Dezember 2024 vorgestellt.</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e-DE" sz="800" kern="1200" dirty="0">
                        <a:solidFill>
                          <a:schemeClr val="accent6">
                            <a:lumMod val="10000"/>
                          </a:schemeClr>
                        </a:solidFill>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Änderungen können gegebenenfalls noch auf dem Parteitag am </a:t>
                      </a:r>
                      <a:br>
                        <a:rPr lang="de-DE" sz="800" kern="1200" dirty="0">
                          <a:solidFill>
                            <a:schemeClr val="accent6">
                              <a:lumMod val="10000"/>
                            </a:schemeClr>
                          </a:solidFill>
                          <a:latin typeface="+mn-lt"/>
                          <a:ea typeface="+mn-ea"/>
                          <a:cs typeface="+mn-cs"/>
                        </a:rPr>
                      </a:br>
                      <a:r>
                        <a:rPr lang="de-DE" sz="800" kern="1200" dirty="0">
                          <a:solidFill>
                            <a:schemeClr val="accent6">
                              <a:lumMod val="10000"/>
                            </a:schemeClr>
                          </a:solidFill>
                          <a:latin typeface="+mn-lt"/>
                          <a:ea typeface="+mn-ea"/>
                          <a:cs typeface="+mn-cs"/>
                        </a:rPr>
                        <a:t>9. Februar 2025 vorgenommen werden.</a:t>
                      </a:r>
                    </a:p>
                    <a:p>
                      <a:pPr marL="0" indent="0">
                        <a:buFont typeface="Arial" panose="020B0604020202020204" pitchFamily="34" charset="0"/>
                        <a:buNone/>
                      </a:pPr>
                      <a:endParaRPr lang="de-DE" sz="1100" dirty="0">
                        <a:solidFill>
                          <a:schemeClr val="accent6">
                            <a:lumMod val="10000"/>
                          </a:schemeClr>
                        </a:solidFill>
                      </a:endParaRP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Das Wahlprogramm wurde am 12. Januar 2025 auf dem Parteitag beschlossen. </a:t>
                      </a:r>
                    </a:p>
                    <a:p>
                      <a:pPr marL="0" indent="0">
                        <a:buFont typeface="Arial" panose="020B0604020202020204" pitchFamily="34" charset="0"/>
                        <a:buNone/>
                      </a:pPr>
                      <a:endParaRPr lang="de-DE" sz="1100" dirty="0">
                        <a:solidFill>
                          <a:schemeClr val="accent6">
                            <a:lumMod val="10000"/>
                          </a:schemeClr>
                        </a:solidFill>
                      </a:endParaRP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Das Wahlprogramm wurde am 12. Januar 2025 auf dem Parteitag beschlossen. </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e-DE" sz="800" kern="1200" dirty="0">
                        <a:solidFill>
                          <a:schemeClr val="accent6">
                            <a:lumMod val="10000"/>
                          </a:schemeClr>
                        </a:solidFill>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Das finale Programm ist zum jetzigen Zeitpunkt noch nicht veröffentlicht.</a:t>
                      </a:r>
                    </a:p>
                    <a:p>
                      <a:pPr marL="0" indent="0">
                        <a:buFont typeface="Arial" panose="020B0604020202020204" pitchFamily="34" charset="0"/>
                        <a:buNone/>
                      </a:pPr>
                      <a:endParaRPr lang="de-DE" sz="1100" dirty="0">
                        <a:solidFill>
                          <a:schemeClr val="accent6">
                            <a:lumMod val="10000"/>
                          </a:schemeClr>
                        </a:solidFill>
                      </a:endParaRPr>
                    </a:p>
                  </a:txBody>
                  <a:tcPr>
                    <a:solidFill>
                      <a:schemeClr val="bg1"/>
                    </a:solidFill>
                  </a:tcPr>
                </a:tc>
                <a:extLst>
                  <a:ext uri="{0D108BD9-81ED-4DB2-BD59-A6C34878D82A}">
                    <a16:rowId xmlns:a16="http://schemas.microsoft.com/office/drawing/2014/main" val="4144084503"/>
                  </a:ext>
                </a:extLst>
              </a:tr>
            </a:tbl>
          </a:graphicData>
        </a:graphic>
      </p:graphicFrame>
      <p:sp>
        <p:nvSpPr>
          <p:cNvPr id="3" name="Textfeld 2">
            <a:extLst>
              <a:ext uri="{FF2B5EF4-FFF2-40B4-BE49-F238E27FC236}">
                <a16:creationId xmlns:a16="http://schemas.microsoft.com/office/drawing/2014/main" id="{05686D40-A693-9E35-7EF4-103E6755CFCD}"/>
              </a:ext>
            </a:extLst>
          </p:cNvPr>
          <p:cNvSpPr txBox="1"/>
          <p:nvPr/>
        </p:nvSpPr>
        <p:spPr>
          <a:xfrm>
            <a:off x="267833" y="1065657"/>
            <a:ext cx="8486725" cy="1200329"/>
          </a:xfrm>
          <a:prstGeom prst="rect">
            <a:avLst/>
          </a:prstGeom>
          <a:noFill/>
        </p:spPr>
        <p:txBody>
          <a:bodyPr wrap="square" rtlCol="0">
            <a:spAutoFit/>
          </a:bodyPr>
          <a:lstStyle/>
          <a:p>
            <a:r>
              <a:rPr lang="de-DE" sz="1400" dirty="0">
                <a:solidFill>
                  <a:srgbClr val="7030A0"/>
                </a:solidFill>
              </a:rPr>
              <a:t>Einige Wahlprogramme liegen aktuell nur im Entwurf vor. Es ist davon auszugehen, dass auf den ausstehenden Parteitagen noch Ergänzungen zu den genannten Themen erfolgen werden. Zudem entstehen derzeit weitergehende Wahlkampfpapiere, die über die Inhalte der Wahlprogramme hinausgehen. </a:t>
            </a:r>
            <a:br>
              <a:rPr lang="de-DE" sz="1400" dirty="0">
                <a:solidFill>
                  <a:srgbClr val="7030A0"/>
                </a:solidFill>
              </a:rPr>
            </a:br>
            <a:r>
              <a:rPr lang="de-DE" sz="1400" b="1" dirty="0">
                <a:solidFill>
                  <a:srgbClr val="7030A0"/>
                </a:solidFill>
              </a:rPr>
              <a:t>Bei der folgenden Darstellung handelt es sich um verkürzte Positionen, </a:t>
            </a:r>
            <a:br>
              <a:rPr lang="de-DE" sz="1400" b="1" dirty="0">
                <a:solidFill>
                  <a:srgbClr val="7030A0"/>
                </a:solidFill>
              </a:rPr>
            </a:br>
            <a:r>
              <a:rPr lang="de-DE" sz="1400" b="1" dirty="0">
                <a:solidFill>
                  <a:srgbClr val="7030A0"/>
                </a:solidFill>
              </a:rPr>
              <a:t>um einen ersten Überblick zu einer Auswahl an Themen zu geben</a:t>
            </a:r>
            <a:r>
              <a:rPr lang="de-DE" sz="1600" b="1" dirty="0">
                <a:solidFill>
                  <a:srgbClr val="7030A0"/>
                </a:solidFill>
              </a:rPr>
              <a:t>.</a:t>
            </a:r>
            <a:endParaRPr lang="de-DE" b="1" dirty="0"/>
          </a:p>
        </p:txBody>
      </p:sp>
    </p:spTree>
    <p:extLst>
      <p:ext uri="{BB962C8B-B14F-4D97-AF65-F5344CB8AC3E}">
        <p14:creationId xmlns:p14="http://schemas.microsoft.com/office/powerpoint/2010/main" val="1222242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98FA2-C3CA-43EC-7786-09FDA389422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D0CC448-0F09-CF23-2CF8-B6E9B615D2DD}"/>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AED18528-BD26-6F93-FE2C-73AFA7BCAB53}"/>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243450" algn="l" defTabSz="685800" rtl="0" eaLnBrk="1" fontAlgn="auto" latinLnBrk="0" hangingPunct="1">
              <a:lnSpc>
                <a:spcPct val="90000"/>
              </a:lnSpc>
              <a:spcBef>
                <a:spcPts val="750"/>
              </a:spcBef>
              <a:spcAft>
                <a:spcPts val="0"/>
              </a:spcAft>
              <a:buClrTx/>
              <a:buSzPct val="90000"/>
              <a:buFontTx/>
              <a:buBlip>
                <a:blip r:embed="rId3"/>
              </a:buBlip>
              <a:tabLst/>
              <a:defRPr/>
            </a:pPr>
            <a:r>
              <a:rPr kumimoji="0" lang="de-DE" sz="1600" b="1" i="0" u="none" strike="noStrike" kern="1200" cap="none" spc="0" normalizeH="0" baseline="0" noProof="0" dirty="0">
                <a:ln>
                  <a:noFill/>
                </a:ln>
                <a:solidFill>
                  <a:srgbClr val="7030A0"/>
                </a:solidFill>
                <a:effectLst/>
                <a:uLnTx/>
                <a:uFillTx/>
                <a:latin typeface="Meta IGM" panose="02000503040000020004" pitchFamily="2" charset="0"/>
                <a:ea typeface="+mn-ea"/>
                <a:cs typeface="+mn-cs"/>
              </a:rPr>
              <a:t>Beschäftigung sichern und gute Arbeit stärken (1) </a:t>
            </a:r>
          </a:p>
        </p:txBody>
      </p:sp>
      <p:graphicFrame>
        <p:nvGraphicFramePr>
          <p:cNvPr id="9" name="Tabelle 8">
            <a:extLst>
              <a:ext uri="{FF2B5EF4-FFF2-40B4-BE49-F238E27FC236}">
                <a16:creationId xmlns:a16="http://schemas.microsoft.com/office/drawing/2014/main" id="{8CD40EA9-1816-0100-2EBA-42AEB88CE290}"/>
              </a:ext>
            </a:extLst>
          </p:cNvPr>
          <p:cNvGraphicFramePr>
            <a:graphicFrameLocks noGrp="1"/>
          </p:cNvGraphicFramePr>
          <p:nvPr>
            <p:extLst>
              <p:ext uri="{D42A27DB-BD31-4B8C-83A1-F6EECF244321}">
                <p14:modId xmlns:p14="http://schemas.microsoft.com/office/powerpoint/2010/main" val="1080319225"/>
              </p:ext>
            </p:extLst>
          </p:nvPr>
        </p:nvGraphicFramePr>
        <p:xfrm>
          <a:off x="250825" y="1147720"/>
          <a:ext cx="8642350" cy="3900065"/>
        </p:xfrm>
        <a:graphic>
          <a:graphicData uri="http://schemas.openxmlformats.org/drawingml/2006/table">
            <a:tbl>
              <a:tblPr firstRow="1" bandRow="1">
                <a:tableStyleId>{22838BEF-8BB2-4498-84A7-C5851F593DF1}</a:tableStyleId>
              </a:tblPr>
              <a:tblGrid>
                <a:gridCol w="791754">
                  <a:extLst>
                    <a:ext uri="{9D8B030D-6E8A-4147-A177-3AD203B41FA5}">
                      <a16:colId xmlns:a16="http://schemas.microsoft.com/office/drawing/2014/main" val="434067085"/>
                    </a:ext>
                  </a:extLst>
                </a:gridCol>
                <a:gridCol w="1070490">
                  <a:extLst>
                    <a:ext uri="{9D8B030D-6E8A-4147-A177-3AD203B41FA5}">
                      <a16:colId xmlns:a16="http://schemas.microsoft.com/office/drawing/2014/main" val="1784644800"/>
                    </a:ext>
                  </a:extLst>
                </a:gridCol>
                <a:gridCol w="1125293">
                  <a:extLst>
                    <a:ext uri="{9D8B030D-6E8A-4147-A177-3AD203B41FA5}">
                      <a16:colId xmlns:a16="http://schemas.microsoft.com/office/drawing/2014/main" val="3535574530"/>
                    </a:ext>
                  </a:extLst>
                </a:gridCol>
                <a:gridCol w="1115845">
                  <a:extLst>
                    <a:ext uri="{9D8B030D-6E8A-4147-A177-3AD203B41FA5}">
                      <a16:colId xmlns:a16="http://schemas.microsoft.com/office/drawing/2014/main" val="3547132671"/>
                    </a:ext>
                  </a:extLst>
                </a:gridCol>
                <a:gridCol w="1134742">
                  <a:extLst>
                    <a:ext uri="{9D8B030D-6E8A-4147-A177-3AD203B41FA5}">
                      <a16:colId xmlns:a16="http://schemas.microsoft.com/office/drawing/2014/main" val="2007311187"/>
                    </a:ext>
                  </a:extLst>
                </a:gridCol>
                <a:gridCol w="1134742">
                  <a:extLst>
                    <a:ext uri="{9D8B030D-6E8A-4147-A177-3AD203B41FA5}">
                      <a16:colId xmlns:a16="http://schemas.microsoft.com/office/drawing/2014/main" val="3467735631"/>
                    </a:ext>
                  </a:extLst>
                </a:gridCol>
                <a:gridCol w="1134742">
                  <a:extLst>
                    <a:ext uri="{9D8B030D-6E8A-4147-A177-3AD203B41FA5}">
                      <a16:colId xmlns:a16="http://schemas.microsoft.com/office/drawing/2014/main" val="1584660580"/>
                    </a:ext>
                  </a:extLst>
                </a:gridCol>
                <a:gridCol w="1134742">
                  <a:extLst>
                    <a:ext uri="{9D8B030D-6E8A-4147-A177-3AD203B41FA5}">
                      <a16:colId xmlns:a16="http://schemas.microsoft.com/office/drawing/2014/main" val="2796420027"/>
                    </a:ext>
                  </a:extLst>
                </a:gridCol>
              </a:tblGrid>
              <a:tr h="242465">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lang="de-DE" sz="800" b="1" dirty="0">
                          <a:solidFill>
                            <a:schemeClr val="accent6">
                              <a:lumMod val="10000"/>
                            </a:schemeClr>
                          </a:solidFill>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556590">
                <a:tc>
                  <a:txBody>
                    <a:bodyPr/>
                    <a:lstStyle/>
                    <a:p>
                      <a:pPr marL="0" indent="0">
                        <a:buFont typeface="Arial" panose="020B0604020202020204" pitchFamily="34" charset="0"/>
                        <a:buNone/>
                      </a:pPr>
                      <a:r>
                        <a:rPr lang="de-DE" sz="800" b="1" dirty="0" err="1">
                          <a:solidFill>
                            <a:schemeClr val="accent6">
                              <a:lumMod val="10000"/>
                            </a:schemeClr>
                          </a:solidFill>
                        </a:rPr>
                        <a:t>Beschäf</a:t>
                      </a:r>
                      <a:r>
                        <a:rPr lang="de-DE" sz="800" b="1" dirty="0">
                          <a:solidFill>
                            <a:schemeClr val="accent6">
                              <a:lumMod val="10000"/>
                            </a:schemeClr>
                          </a:solidFill>
                        </a:rPr>
                        <a:t>-</a:t>
                      </a:r>
                    </a:p>
                    <a:p>
                      <a:pPr marL="0" indent="0">
                        <a:buFont typeface="Arial" panose="020B0604020202020204" pitchFamily="34" charset="0"/>
                        <a:buNone/>
                      </a:pPr>
                      <a:r>
                        <a:rPr lang="de-DE" sz="800" b="1" dirty="0" err="1">
                          <a:solidFill>
                            <a:schemeClr val="accent6">
                              <a:lumMod val="10000"/>
                            </a:schemeClr>
                          </a:solidFill>
                        </a:rPr>
                        <a:t>tigungs</a:t>
                      </a:r>
                      <a:r>
                        <a:rPr lang="de-DE" sz="800" b="1" dirty="0">
                          <a:solidFill>
                            <a:schemeClr val="accent6">
                              <a:lumMod val="10000"/>
                            </a:schemeClr>
                          </a:solidFill>
                        </a:rPr>
                        <a:t>-sicherung / Kurzarbeit</a:t>
                      </a:r>
                    </a:p>
                  </a:txBody>
                  <a:tcPr>
                    <a:solidFill>
                      <a:schemeClr val="bg1"/>
                    </a:solidFill>
                  </a:tcPr>
                </a:tc>
                <a:tc>
                  <a:txBody>
                    <a:bodyPr/>
                    <a:lstStyle/>
                    <a:p>
                      <a:pPr marL="0" indent="0">
                        <a:buFont typeface="Arial" panose="020B0604020202020204" pitchFamily="34" charset="0"/>
                        <a:buNone/>
                      </a:pPr>
                      <a:r>
                        <a:rPr lang="de-DE" sz="800" dirty="0" err="1">
                          <a:solidFill>
                            <a:schemeClr val="accent6">
                              <a:lumMod val="10000"/>
                            </a:schemeClr>
                          </a:solidFill>
                        </a:rPr>
                        <a:t>Kug</a:t>
                      </a:r>
                      <a:r>
                        <a:rPr lang="de-DE" sz="800" dirty="0">
                          <a:solidFill>
                            <a:schemeClr val="accent6">
                              <a:lumMod val="10000"/>
                            </a:schemeClr>
                          </a:solidFill>
                        </a:rPr>
                        <a:t> wird als Kernaufgabe genannt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Flankierung Beschäftigungs-sicherung bspw. durch Kurzarbeit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lgn="l" defTabSz="685800" rtl="0" eaLnBrk="1" latinLnBrk="0" hangingPunct="1">
                        <a:buFont typeface="Arial" panose="020B0604020202020204" pitchFamily="34" charset="0"/>
                        <a:buNone/>
                      </a:pPr>
                      <a:r>
                        <a:rPr lang="de-DE" sz="800" kern="1200" dirty="0">
                          <a:solidFill>
                            <a:schemeClr val="accent6">
                              <a:lumMod val="10000"/>
                            </a:schemeClr>
                          </a:solidFill>
                          <a:latin typeface="+mn-lt"/>
                          <a:ea typeface="+mn-ea"/>
                          <a:cs typeface="+mn-cs"/>
                        </a:rPr>
                        <a:t>Weiterqualifizierungs-geld; Umbau mit Beschäftigungs-garantien </a:t>
                      </a:r>
                    </a:p>
                  </a:txBody>
                  <a:tcPr>
                    <a:solidFill>
                      <a:schemeClr val="bg1"/>
                    </a:solidFill>
                  </a:tcPr>
                </a:tc>
                <a:tc>
                  <a:txBody>
                    <a:bodyPr/>
                    <a:lstStyle/>
                    <a:p>
                      <a:pPr marL="0" indent="0" algn="l" defTabSz="685800" rtl="0" eaLnBrk="1" latinLnBrk="0" hangingPunct="1">
                        <a:buFont typeface="Arial" panose="020B0604020202020204" pitchFamily="34" charset="0"/>
                        <a:buNone/>
                      </a:pPr>
                      <a:r>
                        <a:rPr lang="de-DE" sz="800" kern="1200" dirty="0">
                          <a:solidFill>
                            <a:schemeClr val="accent6">
                              <a:lumMod val="10000"/>
                            </a:schemeClr>
                          </a:solidFill>
                          <a:latin typeface="+mn-lt"/>
                          <a:ea typeface="+mn-ea"/>
                          <a:cs typeface="+mn-cs"/>
                        </a:rPr>
                        <a:t>/</a:t>
                      </a:r>
                    </a:p>
                  </a:txBody>
                  <a:tcPr>
                    <a:solidFill>
                      <a:schemeClr val="bg1"/>
                    </a:solidFill>
                  </a:tcPr>
                </a:tc>
                <a:tc>
                  <a:txBody>
                    <a:bodyPr/>
                    <a:lstStyle/>
                    <a:p>
                      <a:pPr marL="0" indent="0" algn="l" defTabSz="685800" rtl="0" eaLnBrk="1" latinLnBrk="0" hangingPunct="1">
                        <a:buFont typeface="Arial" panose="020B0604020202020204" pitchFamily="34" charset="0"/>
                        <a:buNone/>
                      </a:pPr>
                      <a:r>
                        <a:rPr lang="de-DE" sz="800" kern="1200" dirty="0">
                          <a:solidFill>
                            <a:schemeClr val="accent6">
                              <a:lumMod val="10000"/>
                            </a:schemeClr>
                          </a:solidFill>
                          <a:latin typeface="+mn-lt"/>
                          <a:ea typeface="+mn-ea"/>
                          <a:cs typeface="+mn-cs"/>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t>
                      </a:r>
                    </a:p>
                  </a:txBody>
                  <a:tcPr>
                    <a:solidFill>
                      <a:schemeClr val="bg1"/>
                    </a:solidFill>
                  </a:tcPr>
                </a:tc>
                <a:extLst>
                  <a:ext uri="{0D108BD9-81ED-4DB2-BD59-A6C34878D82A}">
                    <a16:rowId xmlns:a16="http://schemas.microsoft.com/office/drawing/2014/main" val="4144084503"/>
                  </a:ext>
                </a:extLst>
              </a:tr>
              <a:tr h="1025298">
                <a:tc>
                  <a:txBody>
                    <a:bodyPr/>
                    <a:lstStyle/>
                    <a:p>
                      <a:pPr marL="0" indent="0">
                        <a:buFont typeface="Arial" panose="020B0604020202020204" pitchFamily="34" charset="0"/>
                        <a:buNone/>
                      </a:pPr>
                      <a:r>
                        <a:rPr lang="de-DE" sz="800" b="1" dirty="0">
                          <a:solidFill>
                            <a:schemeClr val="accent6">
                              <a:lumMod val="10000"/>
                            </a:schemeClr>
                          </a:solidFill>
                        </a:rPr>
                        <a:t>Förderung </a:t>
                      </a:r>
                      <a:r>
                        <a:rPr lang="de-DE" sz="800" b="1" dirty="0" err="1">
                          <a:solidFill>
                            <a:schemeClr val="accent6">
                              <a:lumMod val="10000"/>
                            </a:schemeClr>
                          </a:solidFill>
                        </a:rPr>
                        <a:t>Qualifi-zierung</a:t>
                      </a:r>
                      <a:endParaRPr lang="de-DE" sz="800" b="1"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Unterstützung von Nachholen eines Berufsabschlusses;</a:t>
                      </a:r>
                      <a:br>
                        <a:rPr lang="de-DE" sz="800" dirty="0">
                          <a:solidFill>
                            <a:schemeClr val="accent6">
                              <a:lumMod val="10000"/>
                            </a:schemeClr>
                          </a:solidFill>
                        </a:rPr>
                      </a:br>
                      <a:r>
                        <a:rPr lang="de-DE" sz="800" dirty="0">
                          <a:solidFill>
                            <a:schemeClr val="accent6">
                              <a:lumMod val="10000"/>
                            </a:schemeClr>
                          </a:solidFill>
                        </a:rPr>
                        <a:t>Menschen in Helfer-tätigkeiten zu Fach-kräften fördern; Förderung Teil- &amp; Weiterqualifizierung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Förderung Qualifizierung; Weiterbildungs-verbünde &amp; Transformations-cluster; Recht auf Weiterbildung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Vermittlung in nachhaltige Arbeit durch Beratung und Qualifizierung; </a:t>
                      </a:r>
                      <a:br>
                        <a:rPr lang="de-DE" sz="800" dirty="0">
                          <a:solidFill>
                            <a:schemeClr val="accent6">
                              <a:lumMod val="10000"/>
                            </a:schemeClr>
                          </a:solidFill>
                        </a:rPr>
                      </a:br>
                      <a:r>
                        <a:rPr lang="de-DE" sz="800" dirty="0">
                          <a:solidFill>
                            <a:schemeClr val="accent6">
                              <a:lumMod val="10000"/>
                            </a:schemeClr>
                          </a:solidFill>
                        </a:rPr>
                        <a:t>Qualifizierungsgeld;  flexiblere Weiter-bildungen &amp; Umschulungen</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u.a. Beschäftigte dürfen für Weiter-bildung ihre Arbeits-zeit verkürzen (für diese Zeit mind. 70% - 90% ihres Lohns); </a:t>
                      </a:r>
                      <a:br>
                        <a:rPr lang="de-DE" sz="800" kern="1200" dirty="0">
                          <a:solidFill>
                            <a:schemeClr val="accent6">
                              <a:lumMod val="10000"/>
                            </a:schemeClr>
                          </a:solidFill>
                          <a:latin typeface="+mn-lt"/>
                          <a:ea typeface="+mn-ea"/>
                          <a:cs typeface="+mn-cs"/>
                        </a:rPr>
                      </a:br>
                      <a:r>
                        <a:rPr lang="de-DE" sz="800" kern="1200" dirty="0">
                          <a:solidFill>
                            <a:schemeClr val="accent6">
                              <a:lumMod val="10000"/>
                            </a:schemeClr>
                          </a:solidFill>
                          <a:latin typeface="+mn-lt"/>
                          <a:ea typeface="+mn-ea"/>
                          <a:cs typeface="+mn-cs"/>
                        </a:rPr>
                        <a:t>Weiterqualifizierungsgeld</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aktive Bringschuld und Eigeninitiative inklusive Beweislast, um Arbeitslosigkeit zu vermeiden; </a:t>
                      </a:r>
                      <a:br>
                        <a:rPr lang="de-DE" sz="800" kern="1200" dirty="0">
                          <a:solidFill>
                            <a:schemeClr val="accent6">
                              <a:lumMod val="10000"/>
                            </a:schemeClr>
                          </a:solidFill>
                          <a:latin typeface="+mn-lt"/>
                          <a:ea typeface="+mn-ea"/>
                          <a:cs typeface="+mn-cs"/>
                        </a:rPr>
                      </a:br>
                      <a:r>
                        <a:rPr lang="de-DE" sz="800" kern="1200" dirty="0">
                          <a:solidFill>
                            <a:schemeClr val="accent6">
                              <a:lumMod val="10000"/>
                            </a:schemeClr>
                          </a:solidFill>
                          <a:latin typeface="+mn-lt"/>
                          <a:ea typeface="+mn-ea"/>
                          <a:cs typeface="+mn-cs"/>
                        </a:rPr>
                        <a:t>Lebenschancen-BAföG; persönliches Freiraumkonto</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Junge Menschen qualifizieren &amp; ausbilden; </a:t>
                      </a:r>
                      <a:br>
                        <a:rPr lang="de-DE" sz="800" kern="1200" dirty="0">
                          <a:solidFill>
                            <a:schemeClr val="accent6">
                              <a:lumMod val="10000"/>
                            </a:schemeClr>
                          </a:solidFill>
                          <a:latin typeface="+mn-lt"/>
                          <a:ea typeface="+mn-ea"/>
                          <a:cs typeface="+mn-cs"/>
                        </a:rPr>
                      </a:br>
                      <a:r>
                        <a:rPr lang="de-DE" sz="800" kern="1200" dirty="0">
                          <a:solidFill>
                            <a:schemeClr val="accent6">
                              <a:lumMod val="10000"/>
                            </a:schemeClr>
                          </a:solidFill>
                          <a:latin typeface="+mn-lt"/>
                          <a:ea typeface="+mn-ea"/>
                          <a:cs typeface="+mn-cs"/>
                        </a:rPr>
                        <a:t>Bei Arbeitslosigkeit: Mitwirkungspflichten bei Qualifizierungs-angeboten sind notwendig</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Förderung von Weiterbildung während Arbeitslosigkeit. </a:t>
                      </a:r>
                    </a:p>
                  </a:txBody>
                  <a:tcPr>
                    <a:solidFill>
                      <a:schemeClr val="bg1"/>
                    </a:solidFill>
                  </a:tcPr>
                </a:tc>
                <a:extLst>
                  <a:ext uri="{0D108BD9-81ED-4DB2-BD59-A6C34878D82A}">
                    <a16:rowId xmlns:a16="http://schemas.microsoft.com/office/drawing/2014/main" val="3247857757"/>
                  </a:ext>
                </a:extLst>
              </a:tr>
              <a:tr h="911427">
                <a:tc>
                  <a:txBody>
                    <a:bodyPr/>
                    <a:lstStyle/>
                    <a:p>
                      <a:pPr marL="0" indent="0">
                        <a:buFont typeface="Arial" panose="020B0604020202020204" pitchFamily="34" charset="0"/>
                        <a:buNone/>
                      </a:pPr>
                      <a:r>
                        <a:rPr lang="de-DE" sz="800" b="1" dirty="0">
                          <a:solidFill>
                            <a:schemeClr val="accent6">
                              <a:lumMod val="10000"/>
                            </a:schemeClr>
                          </a:solidFill>
                        </a:rPr>
                        <a:t>Job-</a:t>
                      </a:r>
                      <a:r>
                        <a:rPr lang="de-DE" sz="800" b="1" dirty="0" err="1">
                          <a:solidFill>
                            <a:schemeClr val="accent6">
                              <a:lumMod val="10000"/>
                            </a:schemeClr>
                          </a:solidFill>
                        </a:rPr>
                        <a:t>to</a:t>
                      </a:r>
                      <a:r>
                        <a:rPr lang="de-DE" sz="800" b="1" dirty="0">
                          <a:solidFill>
                            <a:schemeClr val="accent6">
                              <a:lumMod val="10000"/>
                            </a:schemeClr>
                          </a:solidFill>
                        </a:rPr>
                        <a:t>-Job;</a:t>
                      </a:r>
                      <a:br>
                        <a:rPr lang="de-DE" sz="800" b="1" dirty="0">
                          <a:solidFill>
                            <a:schemeClr val="accent6">
                              <a:lumMod val="10000"/>
                            </a:schemeClr>
                          </a:solidFill>
                        </a:rPr>
                      </a:br>
                      <a:r>
                        <a:rPr lang="de-DE" sz="800" b="1" dirty="0">
                          <a:solidFill>
                            <a:schemeClr val="accent6">
                              <a:lumMod val="10000"/>
                            </a:schemeClr>
                          </a:solidFill>
                        </a:rPr>
                        <a:t>Transfer-gesellschaft-en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Personal-partnerschaften erleichtern/rechts-sicherer machen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Arbeitsmarkt-</a:t>
                      </a:r>
                      <a:r>
                        <a:rPr lang="de-DE" sz="800" dirty="0" err="1">
                          <a:solidFill>
                            <a:schemeClr val="accent6">
                              <a:lumMod val="10000"/>
                            </a:schemeClr>
                          </a:solidFill>
                        </a:rPr>
                        <a:t>drehscheiben</a:t>
                      </a:r>
                      <a:r>
                        <a:rPr lang="de-DE" sz="800" dirty="0">
                          <a:solidFill>
                            <a:schemeClr val="accent6">
                              <a:lumMod val="10000"/>
                            </a:schemeClr>
                          </a:solidFill>
                        </a:rPr>
                        <a:t> (BA mit Gewerkschaften und BR);</a:t>
                      </a:r>
                      <a:br>
                        <a:rPr lang="de-DE" sz="800" dirty="0">
                          <a:solidFill>
                            <a:schemeClr val="accent6">
                              <a:lumMod val="10000"/>
                            </a:schemeClr>
                          </a:solidFill>
                        </a:rPr>
                      </a:br>
                      <a:r>
                        <a:rPr lang="de-DE" sz="800" dirty="0">
                          <a:solidFill>
                            <a:schemeClr val="accent6">
                              <a:lumMod val="10000"/>
                            </a:schemeClr>
                          </a:solidFill>
                        </a:rPr>
                        <a:t>Transfergesellschaf-</a:t>
                      </a:r>
                      <a:r>
                        <a:rPr lang="de-DE" sz="800" dirty="0" err="1">
                          <a:solidFill>
                            <a:schemeClr val="accent6">
                              <a:lumMod val="10000"/>
                            </a:schemeClr>
                          </a:solidFill>
                        </a:rPr>
                        <a:t>ten</a:t>
                      </a:r>
                      <a:r>
                        <a:rPr lang="de-DE" sz="800" dirty="0">
                          <a:solidFill>
                            <a:schemeClr val="accent6">
                              <a:lumMod val="10000"/>
                            </a:schemeClr>
                          </a:solidFill>
                        </a:rPr>
                        <a:t> weiterentwickeln insb. für KMU</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lgn="l" defTabSz="685800" rtl="0" eaLnBrk="1" latinLnBrk="0" hangingPunct="1">
                        <a:buFont typeface="Arial" panose="020B0604020202020204" pitchFamily="34" charset="0"/>
                        <a:buNone/>
                      </a:pPr>
                      <a:r>
                        <a:rPr lang="de-DE" sz="800" kern="1200" dirty="0">
                          <a:solidFill>
                            <a:schemeClr val="accent6">
                              <a:lumMod val="10000"/>
                            </a:schemeClr>
                          </a:solidFill>
                          <a:latin typeface="+mn-lt"/>
                          <a:ea typeface="+mn-ea"/>
                          <a:cs typeface="+mn-cs"/>
                        </a:rPr>
                        <a:t>Gründen von Beschäftigungsgesellschaften (Weiterbildung / Vermittlung)</a:t>
                      </a:r>
                    </a:p>
                  </a:txBody>
                  <a:tcPr>
                    <a:solidFill>
                      <a:schemeClr val="bg1"/>
                    </a:solidFill>
                  </a:tcPr>
                </a:tc>
                <a:tc>
                  <a:txBody>
                    <a:bodyPr/>
                    <a:lstStyle/>
                    <a:p>
                      <a:pPr marL="0" indent="0" algn="l" defTabSz="685800" rtl="0" eaLnBrk="1" latinLnBrk="0" hangingPunct="1">
                        <a:buFont typeface="Arial" panose="020B0604020202020204" pitchFamily="34" charset="0"/>
                        <a:buNone/>
                      </a:pPr>
                      <a:r>
                        <a:rPr lang="de-DE" sz="800" kern="1200" dirty="0">
                          <a:solidFill>
                            <a:schemeClr val="accent6">
                              <a:lumMod val="10000"/>
                            </a:schemeClr>
                          </a:solidFill>
                          <a:latin typeface="+mn-lt"/>
                          <a:ea typeface="+mn-ea"/>
                          <a:cs typeface="+mn-cs"/>
                        </a:rPr>
                        <a:t>/</a:t>
                      </a:r>
                    </a:p>
                  </a:txBody>
                  <a:tcPr>
                    <a:solidFill>
                      <a:schemeClr val="bg1"/>
                    </a:solidFill>
                  </a:tcPr>
                </a:tc>
                <a:tc>
                  <a:txBody>
                    <a:bodyPr/>
                    <a:lstStyle/>
                    <a:p>
                      <a:pPr marL="0" indent="0" algn="l" defTabSz="685800" rtl="0" eaLnBrk="1" latinLnBrk="0" hangingPunct="1">
                        <a:buFont typeface="Arial" panose="020B0604020202020204" pitchFamily="34" charset="0"/>
                        <a:buNone/>
                      </a:pPr>
                      <a:r>
                        <a:rPr lang="de-DE" sz="800" kern="1200" dirty="0">
                          <a:solidFill>
                            <a:schemeClr val="accent6">
                              <a:lumMod val="10000"/>
                            </a:schemeClr>
                          </a:solidFill>
                          <a:latin typeface="+mn-lt"/>
                          <a:ea typeface="+mn-ea"/>
                          <a:cs typeface="+mn-cs"/>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t>
                      </a:r>
                    </a:p>
                  </a:txBody>
                  <a:tcPr>
                    <a:solidFill>
                      <a:schemeClr val="bg1"/>
                    </a:solidFill>
                  </a:tcPr>
                </a:tc>
                <a:extLst>
                  <a:ext uri="{0D108BD9-81ED-4DB2-BD59-A6C34878D82A}">
                    <a16:rowId xmlns:a16="http://schemas.microsoft.com/office/drawing/2014/main" val="1779505266"/>
                  </a:ext>
                </a:extLst>
              </a:tr>
              <a:tr h="908121">
                <a:tc>
                  <a:txBody>
                    <a:bodyPr/>
                    <a:lstStyle/>
                    <a:p>
                      <a:pPr marL="0" indent="0">
                        <a:buFont typeface="Arial" panose="020B0604020202020204" pitchFamily="34" charset="0"/>
                        <a:buNone/>
                      </a:pPr>
                      <a:r>
                        <a:rPr lang="de-DE" sz="800" b="1" dirty="0" err="1">
                          <a:solidFill>
                            <a:schemeClr val="accent6">
                              <a:lumMod val="10000"/>
                            </a:schemeClr>
                          </a:solidFill>
                        </a:rPr>
                        <a:t>Weiterent</a:t>
                      </a:r>
                      <a:r>
                        <a:rPr lang="de-DE" sz="800" b="1" dirty="0">
                          <a:solidFill>
                            <a:schemeClr val="accent6">
                              <a:lumMod val="10000"/>
                            </a:schemeClr>
                          </a:solidFill>
                        </a:rPr>
                        <a:t>-wicklung Arbeitslosen-versicherung</a:t>
                      </a:r>
                    </a:p>
                    <a:p>
                      <a:pPr marL="0" indent="0">
                        <a:buFont typeface="Arial" panose="020B0604020202020204" pitchFamily="34" charset="0"/>
                        <a:buNone/>
                      </a:pPr>
                      <a:r>
                        <a:rPr lang="de-DE" sz="800" b="1" dirty="0">
                          <a:solidFill>
                            <a:schemeClr val="accent6">
                              <a:lumMod val="10000"/>
                            </a:schemeClr>
                          </a:solidFill>
                        </a:rPr>
                        <a:t>(ALV)</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Fokus auf </a:t>
                      </a:r>
                      <a:r>
                        <a:rPr lang="de-DE" sz="800" dirty="0" err="1">
                          <a:solidFill>
                            <a:schemeClr val="accent6">
                              <a:lumMod val="10000"/>
                            </a:schemeClr>
                          </a:solidFill>
                        </a:rPr>
                        <a:t>Kernauf</a:t>
                      </a:r>
                      <a:r>
                        <a:rPr lang="de-DE" sz="800" dirty="0">
                          <a:solidFill>
                            <a:schemeClr val="accent6">
                              <a:lumMod val="10000"/>
                            </a:schemeClr>
                          </a:solidFill>
                        </a:rPr>
                        <a:t>-gaben; Stabile Finanzierung der BA/Jobcenter; mehr KI in der BA; Leistung aus einer Hand; Ablehnung europäische ALV</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Keine Anrechnung auf die Bezugsdauer des ALG von Zeiten einer Qualifizierung während der Arbeitslosigkeit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Vereinfachter Zugang zur freiwilligen ALV für Selbständige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Ausweitung Rahmenfrist; Verlängerung der Bezugsdauer und Erhöhung auf 68%; Rechtsanspruch auf Qualifizierung</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Flexibilisierung; </a:t>
                      </a:r>
                    </a:p>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Möglichkeit für geringere Beitrags-zahlungen und in Folge geringere Ansprüche (Auszahlung AG-Beitrag netto)</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Langjährig Versicherte erhalten 60 % bis neue zumutbare Arbeit; Reform </a:t>
                      </a:r>
                      <a:r>
                        <a:rPr lang="de-DE" sz="800" kern="1200" dirty="0" err="1">
                          <a:solidFill>
                            <a:schemeClr val="accent6">
                              <a:lumMod val="10000"/>
                            </a:schemeClr>
                          </a:solidFill>
                          <a:latin typeface="+mn-lt"/>
                          <a:ea typeface="+mn-ea"/>
                          <a:cs typeface="+mn-cs"/>
                        </a:rPr>
                        <a:t>Versiche-rungszeiten</a:t>
                      </a:r>
                      <a:r>
                        <a:rPr lang="de-DE" sz="800" kern="1200" dirty="0">
                          <a:solidFill>
                            <a:schemeClr val="accent6">
                              <a:lumMod val="10000"/>
                            </a:schemeClr>
                          </a:solidFill>
                          <a:latin typeface="+mn-lt"/>
                          <a:ea typeface="+mn-ea"/>
                          <a:cs typeface="+mn-cs"/>
                        </a:rPr>
                        <a:t>; Zugang zur ALV für Selbst-ständige öffnen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ALG erst nach 3 Jahren; </a:t>
                      </a:r>
                      <a:br>
                        <a:rPr lang="de-DE" sz="800" kern="1200" dirty="0">
                          <a:solidFill>
                            <a:schemeClr val="accent6">
                              <a:lumMod val="10000"/>
                            </a:schemeClr>
                          </a:solidFill>
                          <a:latin typeface="+mn-lt"/>
                          <a:ea typeface="+mn-ea"/>
                          <a:cs typeface="+mn-cs"/>
                        </a:rPr>
                      </a:br>
                      <a:r>
                        <a:rPr lang="de-DE" sz="800" kern="1200" dirty="0">
                          <a:solidFill>
                            <a:schemeClr val="accent6">
                              <a:lumMod val="10000"/>
                            </a:schemeClr>
                          </a:solidFill>
                          <a:latin typeface="+mn-lt"/>
                          <a:ea typeface="+mn-ea"/>
                          <a:cs typeface="+mn-cs"/>
                        </a:rPr>
                        <a:t>ALG wenn Arbeitslosigkeit nicht selbst herbeigeführt wurde (einmalige Ausnahme)</a:t>
                      </a:r>
                    </a:p>
                  </a:txBody>
                  <a:tcPr>
                    <a:solidFill>
                      <a:schemeClr val="bg1"/>
                    </a:solidFill>
                  </a:tcPr>
                </a:tc>
                <a:extLst>
                  <a:ext uri="{0D108BD9-81ED-4DB2-BD59-A6C34878D82A}">
                    <a16:rowId xmlns:a16="http://schemas.microsoft.com/office/drawing/2014/main" val="333725290"/>
                  </a:ext>
                </a:extLst>
              </a:tr>
            </a:tbl>
          </a:graphicData>
        </a:graphic>
      </p:graphicFrame>
      <p:pic>
        <p:nvPicPr>
          <p:cNvPr id="4" name="Grafik 3">
            <a:extLst>
              <a:ext uri="{FF2B5EF4-FFF2-40B4-BE49-F238E27FC236}">
                <a16:creationId xmlns:a16="http://schemas.microsoft.com/office/drawing/2014/main" id="{E5477759-776C-0EAB-6486-F81DFA8AF83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82107" y="374753"/>
            <a:ext cx="554975" cy="550673"/>
          </a:xfrm>
          <a:prstGeom prst="rect">
            <a:avLst/>
          </a:prstGeom>
        </p:spPr>
      </p:pic>
    </p:spTree>
    <p:extLst>
      <p:ext uri="{BB962C8B-B14F-4D97-AF65-F5344CB8AC3E}">
        <p14:creationId xmlns:p14="http://schemas.microsoft.com/office/powerpoint/2010/main" val="4276164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D3E95-91FD-6006-8542-471A6C8F0B9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B19093-7483-B8D0-37E5-52D938B7B6C9}"/>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4F3DC0A9-A81B-2684-D094-E1C494310B43}"/>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243450" algn="l" defTabSz="685800" rtl="0" eaLnBrk="1" fontAlgn="auto" latinLnBrk="0" hangingPunct="1">
              <a:lnSpc>
                <a:spcPct val="90000"/>
              </a:lnSpc>
              <a:spcBef>
                <a:spcPts val="750"/>
              </a:spcBef>
              <a:spcAft>
                <a:spcPts val="0"/>
              </a:spcAft>
              <a:buClrTx/>
              <a:buSzPct val="90000"/>
              <a:buFontTx/>
              <a:buBlip>
                <a:blip r:embed="rId3"/>
              </a:buBlip>
              <a:tabLst/>
              <a:defRPr/>
            </a:pPr>
            <a:r>
              <a:rPr kumimoji="0" lang="de-DE" sz="1600" b="1" i="0" u="none" strike="noStrike" kern="1200" cap="none" spc="0" normalizeH="0" baseline="0" noProof="0" dirty="0">
                <a:ln>
                  <a:noFill/>
                </a:ln>
                <a:solidFill>
                  <a:srgbClr val="7030A0"/>
                </a:solidFill>
                <a:effectLst/>
                <a:uLnTx/>
                <a:uFillTx/>
                <a:latin typeface="Meta IGM" panose="02000503040000020004" pitchFamily="2" charset="0"/>
                <a:ea typeface="+mn-ea"/>
                <a:cs typeface="+mn-cs"/>
              </a:rPr>
              <a:t>Beschäftigung sichern und gute Arbeit stärken (2)</a:t>
            </a:r>
          </a:p>
        </p:txBody>
      </p:sp>
      <p:graphicFrame>
        <p:nvGraphicFramePr>
          <p:cNvPr id="9" name="Tabelle 8">
            <a:extLst>
              <a:ext uri="{FF2B5EF4-FFF2-40B4-BE49-F238E27FC236}">
                <a16:creationId xmlns:a16="http://schemas.microsoft.com/office/drawing/2014/main" id="{C7E816A3-0566-85A7-9374-8D334D9F3A54}"/>
              </a:ext>
            </a:extLst>
          </p:cNvPr>
          <p:cNvGraphicFramePr>
            <a:graphicFrameLocks noGrp="1"/>
          </p:cNvGraphicFramePr>
          <p:nvPr>
            <p:extLst>
              <p:ext uri="{D42A27DB-BD31-4B8C-83A1-F6EECF244321}">
                <p14:modId xmlns:p14="http://schemas.microsoft.com/office/powerpoint/2010/main" val="2219534050"/>
              </p:ext>
            </p:extLst>
          </p:nvPr>
        </p:nvGraphicFramePr>
        <p:xfrm>
          <a:off x="250825" y="1147719"/>
          <a:ext cx="8642355" cy="3947160"/>
        </p:xfrm>
        <a:graphic>
          <a:graphicData uri="http://schemas.openxmlformats.org/drawingml/2006/table">
            <a:tbl>
              <a:tblPr firstRow="1" bandRow="1">
                <a:tableStyleId>{22838BEF-8BB2-4498-84A7-C5851F593DF1}</a:tableStyleId>
              </a:tblPr>
              <a:tblGrid>
                <a:gridCol w="766886">
                  <a:extLst>
                    <a:ext uri="{9D8B030D-6E8A-4147-A177-3AD203B41FA5}">
                      <a16:colId xmlns:a16="http://schemas.microsoft.com/office/drawing/2014/main" val="434067085"/>
                    </a:ext>
                  </a:extLst>
                </a:gridCol>
                <a:gridCol w="1125067">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1424275375"/>
                    </a:ext>
                  </a:extLst>
                </a:gridCol>
                <a:gridCol w="1125067">
                  <a:extLst>
                    <a:ext uri="{9D8B030D-6E8A-4147-A177-3AD203B41FA5}">
                      <a16:colId xmlns:a16="http://schemas.microsoft.com/office/drawing/2014/main" val="2955988025"/>
                    </a:ext>
                  </a:extLst>
                </a:gridCol>
                <a:gridCol w="1125067">
                  <a:extLst>
                    <a:ext uri="{9D8B030D-6E8A-4147-A177-3AD203B41FA5}">
                      <a16:colId xmlns:a16="http://schemas.microsoft.com/office/drawing/2014/main" val="1169844966"/>
                    </a:ext>
                  </a:extLst>
                </a:gridCol>
              </a:tblGrid>
              <a:tr h="139500">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lang="de-DE" sz="800" b="1" dirty="0">
                          <a:solidFill>
                            <a:schemeClr val="accent6">
                              <a:lumMod val="10000"/>
                            </a:schemeClr>
                          </a:solidFill>
                        </a:rPr>
                        <a:t>(vorläufig)</a:t>
                      </a:r>
                    </a:p>
                  </a:txBody>
                  <a:tcPr>
                    <a:solidFill>
                      <a:schemeClr val="bg1"/>
                    </a:solidFill>
                  </a:tcPr>
                </a:tc>
                <a:extLst>
                  <a:ext uri="{0D108BD9-81ED-4DB2-BD59-A6C34878D82A}">
                    <a16:rowId xmlns:a16="http://schemas.microsoft.com/office/drawing/2014/main" val="519000957"/>
                  </a:ext>
                </a:extLst>
              </a:tr>
              <a:tr h="827562">
                <a:tc>
                  <a:txBody>
                    <a:bodyPr/>
                    <a:lstStyle/>
                    <a:p>
                      <a:pPr marL="0" indent="0">
                        <a:buFont typeface="Arial" panose="020B0604020202020204" pitchFamily="34" charset="0"/>
                        <a:buNone/>
                      </a:pPr>
                      <a:r>
                        <a:rPr lang="de-DE" sz="800" b="1" dirty="0">
                          <a:solidFill>
                            <a:schemeClr val="accent6">
                              <a:lumMod val="10000"/>
                            </a:schemeClr>
                          </a:solidFill>
                        </a:rPr>
                        <a:t>Stärkung Ausbildung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Duale Ausbildung weiter voranbringen; Fortführung Allianz für Aus- und Weiterbildung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Weg der Ausbildungsgarantie fortführen; branchenbezogene Umlagefonds </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effectLst/>
                        </a:rPr>
                        <a:t>Deutliche Anhebung Mindestausbildungs-vergütung; solidarische Ausbildungsumlage; Stärkung der Ausbildungs-verbünde; (Azubi-Deutschlandticket; Förderung Führerschein für Azubis; Bau von Wohnheimen)</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Rechtsanspruch auf vollqualifizierende Ausbildung; solidarische Ausbildungsumlage, um Ausbildungs-plätze und Verbundausbild-</a:t>
                      </a:r>
                      <a:r>
                        <a:rPr lang="de-DE" sz="800" dirty="0" err="1">
                          <a:solidFill>
                            <a:schemeClr val="accent6">
                              <a:lumMod val="10000"/>
                            </a:schemeClr>
                          </a:solidFill>
                        </a:rPr>
                        <a:t>ungen</a:t>
                      </a:r>
                      <a:r>
                        <a:rPr lang="de-DE" sz="800" dirty="0">
                          <a:solidFill>
                            <a:schemeClr val="accent6">
                              <a:lumMod val="10000"/>
                            </a:schemeClr>
                          </a:solidFill>
                        </a:rPr>
                        <a:t> für andere Betriebe zu finanzieren; Qualität der Ausbildungs-bedingungen verbessern; höhere Mindestausbildungsvergütung; unbefristete Übernahme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internationale Programme wie „Ausbildung Weltweit/ Erasmus“ für Azubis öffnen;</a:t>
                      </a:r>
                    </a:p>
                    <a:p>
                      <a:pPr marL="0" indent="0">
                        <a:buFont typeface="Arial" panose="020B0604020202020204" pitchFamily="34" charset="0"/>
                        <a:buNone/>
                      </a:pPr>
                      <a:r>
                        <a:rPr lang="de-DE" sz="800" dirty="0">
                          <a:solidFill>
                            <a:schemeClr val="accent6">
                              <a:lumMod val="10000"/>
                            </a:schemeClr>
                          </a:solidFill>
                        </a:rPr>
                        <a:t>keine GEZ für Auszubildende;</a:t>
                      </a:r>
                      <a:br>
                        <a:rPr lang="de-DE" sz="800" dirty="0">
                          <a:solidFill>
                            <a:schemeClr val="accent6">
                              <a:lumMod val="10000"/>
                            </a:schemeClr>
                          </a:solidFill>
                        </a:rPr>
                      </a:br>
                      <a:r>
                        <a:rPr lang="de-DE" sz="800" dirty="0">
                          <a:solidFill>
                            <a:schemeClr val="accent6">
                              <a:lumMod val="10000"/>
                            </a:schemeClr>
                          </a:solidFill>
                        </a:rPr>
                        <a:t>Weiterentwicklung Exzellenzinitiative Berufliche Bildung </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Recht auf einen Ausbildungsplatz; </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berufliche Schulen stärken; lebenslanges Lernen stärken; Wert der beruflichen Bildung stärker würdigen </a:t>
                      </a:r>
                    </a:p>
                  </a:txBody>
                  <a:tcPr>
                    <a:solidFill>
                      <a:schemeClr val="bg1"/>
                    </a:solidFill>
                  </a:tcPr>
                </a:tc>
                <a:extLst>
                  <a:ext uri="{0D108BD9-81ED-4DB2-BD59-A6C34878D82A}">
                    <a16:rowId xmlns:a16="http://schemas.microsoft.com/office/drawing/2014/main" val="4144084503"/>
                  </a:ext>
                </a:extLst>
              </a:tr>
              <a:tr h="827562">
                <a:tc>
                  <a:txBody>
                    <a:bodyPr/>
                    <a:lstStyle/>
                    <a:p>
                      <a:pPr marL="0" indent="0">
                        <a:buFont typeface="Arial" panose="020B0604020202020204" pitchFamily="34" charset="0"/>
                        <a:buNone/>
                      </a:pPr>
                      <a:r>
                        <a:rPr lang="de-DE" sz="800" b="1" dirty="0">
                          <a:solidFill>
                            <a:schemeClr val="accent6">
                              <a:lumMod val="10000"/>
                            </a:schemeClr>
                          </a:solidFill>
                        </a:rPr>
                        <a:t>Berufliche Orientierung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Berufsorientierung fördern; strukturierter, individueller Prozess einer Berufs-orientierung in allen Schulformen; abgestimmte Maßnahmen mit allen Akteuren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Frühe Berufs-orientierung in Schulen und in enger Abstimmung mit BA; Arbeit der Jugendberufs-agenturen weiter stärken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Verbessern der Berufsorientierung, informieren an Schulen; mehr praxisnahe Angebote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berufliches Orientierungsjahr;</a:t>
                      </a:r>
                    </a:p>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Azubi-Botschafter; Frauen in MINT-Berufen; Jugendberufsagenturstärken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keine militärische Werbung in beruflichen Orientierungsphase;  </a:t>
                      </a:r>
                      <a:r>
                        <a:rPr lang="de-DE" sz="800" kern="1200" dirty="0">
                          <a:solidFill>
                            <a:schemeClr val="accent6">
                              <a:lumMod val="10000"/>
                            </a:schemeClr>
                          </a:solidFill>
                          <a:latin typeface="+mn-lt"/>
                          <a:ea typeface="+mn-ea"/>
                          <a:cs typeface="+mn-cs"/>
                        </a:rPr>
                        <a:t>Stärkung der Berufs-vorbereitung in der Sekundarstufe I; Aufwertung von mittleren Schul-abschlüssen und Ausbildungsberufen</a:t>
                      </a: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frühe berufliche Orientierung an Schulen</a:t>
                      </a:r>
                    </a:p>
                  </a:txBody>
                  <a:tcPr>
                    <a:solidFill>
                      <a:schemeClr val="bg1"/>
                    </a:solidFill>
                  </a:tcPr>
                </a:tc>
                <a:extLst>
                  <a:ext uri="{0D108BD9-81ED-4DB2-BD59-A6C34878D82A}">
                    <a16:rowId xmlns:a16="http://schemas.microsoft.com/office/drawing/2014/main" val="3247857757"/>
                  </a:ext>
                </a:extLst>
              </a:tr>
            </a:tbl>
          </a:graphicData>
        </a:graphic>
      </p:graphicFrame>
      <p:pic>
        <p:nvPicPr>
          <p:cNvPr id="4" name="Grafik 3">
            <a:extLst>
              <a:ext uri="{FF2B5EF4-FFF2-40B4-BE49-F238E27FC236}">
                <a16:creationId xmlns:a16="http://schemas.microsoft.com/office/drawing/2014/main" id="{41689C07-1060-1892-9063-2CDEDBC1F11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82107" y="374753"/>
            <a:ext cx="554975" cy="550673"/>
          </a:xfrm>
          <a:prstGeom prst="rect">
            <a:avLst/>
          </a:prstGeom>
        </p:spPr>
      </p:pic>
    </p:spTree>
    <p:extLst>
      <p:ext uri="{BB962C8B-B14F-4D97-AF65-F5344CB8AC3E}">
        <p14:creationId xmlns:p14="http://schemas.microsoft.com/office/powerpoint/2010/main" val="522003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F13AB-584A-02C8-82D4-F8A5EACB12F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221FA59-7BEE-62DB-D8DF-BDD27B8FE2FF}"/>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5FA3D69E-40B7-B11B-05CA-F104BDC3BA1D}"/>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243450" algn="l" defTabSz="685800" rtl="0" eaLnBrk="1" fontAlgn="auto" latinLnBrk="0" hangingPunct="1">
              <a:lnSpc>
                <a:spcPct val="90000"/>
              </a:lnSpc>
              <a:spcBef>
                <a:spcPts val="750"/>
              </a:spcBef>
              <a:spcAft>
                <a:spcPts val="0"/>
              </a:spcAft>
              <a:buClrTx/>
              <a:buSzPct val="90000"/>
              <a:buFontTx/>
              <a:buBlip>
                <a:blip r:embed="rId3"/>
              </a:buBlip>
              <a:tabLst/>
              <a:defRPr/>
            </a:pPr>
            <a:r>
              <a:rPr kumimoji="0" lang="de-DE" sz="1600" b="1" i="0" u="none" strike="noStrike" kern="1200" cap="none" spc="0" normalizeH="0" baseline="0" noProof="0" dirty="0">
                <a:ln>
                  <a:noFill/>
                </a:ln>
                <a:solidFill>
                  <a:srgbClr val="7030A0"/>
                </a:solidFill>
                <a:effectLst/>
                <a:uLnTx/>
                <a:uFillTx/>
                <a:latin typeface="Meta IGM" panose="02000503040000020004" pitchFamily="2" charset="0"/>
                <a:ea typeface="+mn-ea"/>
                <a:cs typeface="+mn-cs"/>
              </a:rPr>
              <a:t>Beschäftigung sichern und gute Arbeit stärken (3)</a:t>
            </a:r>
          </a:p>
        </p:txBody>
      </p:sp>
      <p:graphicFrame>
        <p:nvGraphicFramePr>
          <p:cNvPr id="9" name="Tabelle 8">
            <a:extLst>
              <a:ext uri="{FF2B5EF4-FFF2-40B4-BE49-F238E27FC236}">
                <a16:creationId xmlns:a16="http://schemas.microsoft.com/office/drawing/2014/main" id="{EBEED8EC-7E4B-6D5D-4A22-D0BD7F21A827}"/>
              </a:ext>
            </a:extLst>
          </p:cNvPr>
          <p:cNvGraphicFramePr>
            <a:graphicFrameLocks noGrp="1"/>
          </p:cNvGraphicFramePr>
          <p:nvPr>
            <p:extLst>
              <p:ext uri="{D42A27DB-BD31-4B8C-83A1-F6EECF244321}">
                <p14:modId xmlns:p14="http://schemas.microsoft.com/office/powerpoint/2010/main" val="2497970160"/>
              </p:ext>
            </p:extLst>
          </p:nvPr>
        </p:nvGraphicFramePr>
        <p:xfrm>
          <a:off x="250825" y="1147719"/>
          <a:ext cx="8642355" cy="3764006"/>
        </p:xfrm>
        <a:graphic>
          <a:graphicData uri="http://schemas.openxmlformats.org/drawingml/2006/table">
            <a:tbl>
              <a:tblPr firstRow="1" bandRow="1">
                <a:tableStyleId>{22838BEF-8BB2-4498-84A7-C5851F593DF1}</a:tableStyleId>
              </a:tblPr>
              <a:tblGrid>
                <a:gridCol w="766886">
                  <a:extLst>
                    <a:ext uri="{9D8B030D-6E8A-4147-A177-3AD203B41FA5}">
                      <a16:colId xmlns:a16="http://schemas.microsoft.com/office/drawing/2014/main" val="434067085"/>
                    </a:ext>
                  </a:extLst>
                </a:gridCol>
                <a:gridCol w="1125067">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3402291548"/>
                    </a:ext>
                  </a:extLst>
                </a:gridCol>
                <a:gridCol w="1125067">
                  <a:extLst>
                    <a:ext uri="{9D8B030D-6E8A-4147-A177-3AD203B41FA5}">
                      <a16:colId xmlns:a16="http://schemas.microsoft.com/office/drawing/2014/main" val="2396175134"/>
                    </a:ext>
                  </a:extLst>
                </a:gridCol>
                <a:gridCol w="1125067">
                  <a:extLst>
                    <a:ext uri="{9D8B030D-6E8A-4147-A177-3AD203B41FA5}">
                      <a16:colId xmlns:a16="http://schemas.microsoft.com/office/drawing/2014/main" val="90416989"/>
                    </a:ext>
                  </a:extLst>
                </a:gridCol>
              </a:tblGrid>
              <a:tr h="248723">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lang="de-DE" sz="800" b="1" dirty="0">
                          <a:solidFill>
                            <a:schemeClr val="accent6">
                              <a:lumMod val="10000"/>
                            </a:schemeClr>
                          </a:solidFill>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2354576">
                <a:tc>
                  <a:txBody>
                    <a:bodyPr/>
                    <a:lstStyle/>
                    <a:p>
                      <a:pPr marL="0" indent="0">
                        <a:buFont typeface="Arial" panose="020B0604020202020204" pitchFamily="34" charset="0"/>
                        <a:buNone/>
                      </a:pPr>
                      <a:r>
                        <a:rPr lang="de-DE" sz="800" b="1" dirty="0">
                          <a:solidFill>
                            <a:schemeClr val="accent6">
                              <a:lumMod val="10000"/>
                            </a:schemeClr>
                          </a:solidFill>
                        </a:rPr>
                        <a:t>Arbeitszeit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Wöchentliche anstelle täglicher Höchstarbeitszeit;</a:t>
                      </a:r>
                    </a:p>
                    <a:p>
                      <a:pPr marL="0" indent="0">
                        <a:buFont typeface="Arial" panose="020B0604020202020204" pitchFamily="34" charset="0"/>
                        <a:buNone/>
                      </a:pPr>
                      <a:r>
                        <a:rPr lang="de-DE" sz="800" dirty="0">
                          <a:solidFill>
                            <a:schemeClr val="accent6">
                              <a:lumMod val="10000"/>
                            </a:schemeClr>
                          </a:solidFill>
                        </a:rPr>
                        <a:t>Überstunden-zuschläge bei Vollzeit-beschäftigung steuerfrei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Unterstützung von Gewerkschaften bei neuen Arbeitszeitmodellen; Schaffung eines neuen steuerlichen Anreizes zur Ausweitung der Arbeitszeit von Teilzeit-beschäftigten;</a:t>
                      </a:r>
                      <a:br>
                        <a:rPr lang="de-DE" sz="800" dirty="0">
                          <a:solidFill>
                            <a:schemeClr val="accent6">
                              <a:lumMod val="10000"/>
                            </a:schemeClr>
                          </a:solidFill>
                        </a:rPr>
                      </a:br>
                      <a:r>
                        <a:rPr lang="de-DE" sz="800" dirty="0">
                          <a:solidFill>
                            <a:schemeClr val="accent6">
                              <a:lumMod val="10000"/>
                            </a:schemeClr>
                          </a:solidFill>
                        </a:rPr>
                        <a:t>steuerliche Begünstigung von Prämien bei Ausweitung der Arbeitszeit</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effectLst/>
                        </a:rPr>
                        <a:t>flexible Arbeitszeitmodelle; Rückkehrrecht in Vollzeit; manipulations-sichere Erfassung der Arbeitszeit</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Arbeitszeitmodelle, die Vereinbarkeit stärken; </a:t>
                      </a:r>
                    </a:p>
                    <a:p>
                      <a:pPr marL="0" indent="0">
                        <a:buFont typeface="Arial" panose="020B0604020202020204" pitchFamily="34" charset="0"/>
                        <a:buNone/>
                      </a:pPr>
                      <a:r>
                        <a:rPr lang="de-DE" sz="800" dirty="0">
                          <a:solidFill>
                            <a:schemeClr val="accent6">
                              <a:lumMod val="10000"/>
                            </a:schemeClr>
                          </a:solidFill>
                        </a:rPr>
                        <a:t>Arbeitszeiterfassung; Unterstützung Gewerkschaften für kürzere Arbeitszeiten bei vollem Lohn- und Personalausgleich;</a:t>
                      </a:r>
                      <a:br>
                        <a:rPr lang="de-DE" sz="800" dirty="0">
                          <a:solidFill>
                            <a:schemeClr val="accent6">
                              <a:lumMod val="10000"/>
                            </a:schemeClr>
                          </a:solidFill>
                        </a:rPr>
                      </a:br>
                      <a:r>
                        <a:rPr lang="de-DE" sz="800" dirty="0">
                          <a:solidFill>
                            <a:schemeClr val="accent6">
                              <a:lumMod val="10000"/>
                            </a:schemeClr>
                          </a:solidFill>
                        </a:rPr>
                        <a:t>8-h-Tag und Ruhezeiten verteidigen; 40h max. Wochenarbeits-zeit; Recht auf Vollzeitstelle; Recht auf vorübergehende Verkürzung</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wöchentliche statt tägliche Höchst-arbeitszeit; Flexibilisierung Vorgaben zur Arbeitszeit; flexible Arbeitszeiten, Teilzeit etc. ermöglichen; </a:t>
                      </a:r>
                    </a:p>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Öffnungsklauseln zu Ruhezeitregelungen; </a:t>
                      </a:r>
                      <a:br>
                        <a:rPr lang="de-DE" sz="800" kern="1200" dirty="0">
                          <a:solidFill>
                            <a:schemeClr val="accent6">
                              <a:lumMod val="10000"/>
                            </a:schemeClr>
                          </a:solidFill>
                          <a:latin typeface="+mn-lt"/>
                          <a:ea typeface="+mn-ea"/>
                          <a:cs typeface="+mn-cs"/>
                        </a:rPr>
                      </a:br>
                      <a:r>
                        <a:rPr lang="de-DE" sz="800" kern="1200" dirty="0">
                          <a:solidFill>
                            <a:schemeClr val="accent6">
                              <a:lumMod val="10000"/>
                            </a:schemeClr>
                          </a:solidFill>
                          <a:latin typeface="+mn-lt"/>
                          <a:ea typeface="+mn-ea"/>
                          <a:cs typeface="+mn-cs"/>
                        </a:rPr>
                        <a:t>Ablehnung gesetzliche Regelungen zur Vier-Tage-Woche mit vollem Lohnausgleich</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flexible Arbeitszeitmodelle in der Verwaltung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Arbeitgeber sollen flexiblere Arbeitszeiten ermöglichen</a:t>
                      </a:r>
                    </a:p>
                  </a:txBody>
                  <a:tcPr>
                    <a:solidFill>
                      <a:schemeClr val="bg1"/>
                    </a:solidFill>
                  </a:tcPr>
                </a:tc>
                <a:extLst>
                  <a:ext uri="{0D108BD9-81ED-4DB2-BD59-A6C34878D82A}">
                    <a16:rowId xmlns:a16="http://schemas.microsoft.com/office/drawing/2014/main" val="1779505266"/>
                  </a:ext>
                </a:extLst>
              </a:tr>
              <a:tr h="1160707">
                <a:tc>
                  <a:txBody>
                    <a:bodyPr/>
                    <a:lstStyle/>
                    <a:p>
                      <a:pPr marL="0" indent="0">
                        <a:buFont typeface="Arial" panose="020B0604020202020204" pitchFamily="34" charset="0"/>
                        <a:buNone/>
                      </a:pPr>
                      <a:r>
                        <a:rPr lang="de-DE" sz="800" b="1" dirty="0">
                          <a:solidFill>
                            <a:schemeClr val="accent6">
                              <a:lumMod val="10000"/>
                            </a:schemeClr>
                          </a:solidFill>
                        </a:rPr>
                        <a:t>Stärkung Handwerk</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freiwilliges Handwerksjahr; Umkehr Beweislast im Handwerk</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gute Löhne im Handwerk</a:t>
                      </a:r>
                    </a:p>
                  </a:txBody>
                  <a:tcPr>
                    <a:solidFill>
                      <a:schemeClr val="bg1"/>
                    </a:solidFill>
                  </a:tcPr>
                </a:tc>
                <a:tc>
                  <a:txBody>
                    <a:bodyPr/>
                    <a:lstStyle/>
                    <a:p>
                      <a:pPr marL="0" indent="0">
                        <a:buFont typeface="Arial" panose="020B0604020202020204" pitchFamily="34" charset="0"/>
                        <a:buNone/>
                      </a:pPr>
                      <a:r>
                        <a:rPr lang="de-DE" sz="800" kern="1200" dirty="0">
                          <a:solidFill>
                            <a:sysClr val="windowText" lastClr="000000"/>
                          </a:solidFill>
                          <a:effectLst/>
                        </a:rPr>
                        <a:t>gezielte Förderung der Ausbildung im Handwerk; branchenspezifische Mindestvergütungen im Handwerk; kostenfreier Meisterbrief</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ermäßigte Steuersätze für arbeitsintensives Handwerk; Förderung E-Autos fürs Handwerk</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Handwerk und Gewerbe stärken durch mehr ausbildungsfähige Schulabgänger</a:t>
                      </a:r>
                      <a:endParaRPr lang="de-DE" sz="800" kern="1200" dirty="0">
                        <a:solidFill>
                          <a:schemeClr val="accent6">
                            <a:lumMod val="10000"/>
                          </a:schemeClr>
                        </a:solidFill>
                        <a:latin typeface="+mn-lt"/>
                        <a:ea typeface="+mn-ea"/>
                        <a:cs typeface="+mn-cs"/>
                      </a:endParaRPr>
                    </a:p>
                  </a:txBody>
                  <a:tcPr>
                    <a:solidFill>
                      <a:schemeClr val="bg1"/>
                    </a:solidFill>
                  </a:tcPr>
                </a:tc>
                <a:extLst>
                  <a:ext uri="{0D108BD9-81ED-4DB2-BD59-A6C34878D82A}">
                    <a16:rowId xmlns:a16="http://schemas.microsoft.com/office/drawing/2014/main" val="333725290"/>
                  </a:ext>
                </a:extLst>
              </a:tr>
            </a:tbl>
          </a:graphicData>
        </a:graphic>
      </p:graphicFrame>
      <p:pic>
        <p:nvPicPr>
          <p:cNvPr id="4" name="Grafik 3">
            <a:extLst>
              <a:ext uri="{FF2B5EF4-FFF2-40B4-BE49-F238E27FC236}">
                <a16:creationId xmlns:a16="http://schemas.microsoft.com/office/drawing/2014/main" id="{664A77ED-0F44-940A-6C16-4FD3E4D7570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82107" y="374753"/>
            <a:ext cx="554975" cy="550673"/>
          </a:xfrm>
          <a:prstGeom prst="rect">
            <a:avLst/>
          </a:prstGeom>
        </p:spPr>
      </p:pic>
    </p:spTree>
    <p:extLst>
      <p:ext uri="{BB962C8B-B14F-4D97-AF65-F5344CB8AC3E}">
        <p14:creationId xmlns:p14="http://schemas.microsoft.com/office/powerpoint/2010/main" val="3448255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74B7F-7F03-6E50-53F6-4C65830D984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547951D-9815-1FF1-2DBF-1DCEA4117A3E}"/>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25CD94E0-9034-A238-C66F-D44C135B9035}"/>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Energiewende und Industrie (1)</a:t>
            </a:r>
          </a:p>
        </p:txBody>
      </p:sp>
      <p:graphicFrame>
        <p:nvGraphicFramePr>
          <p:cNvPr id="9" name="Tabelle 8">
            <a:extLst>
              <a:ext uri="{FF2B5EF4-FFF2-40B4-BE49-F238E27FC236}">
                <a16:creationId xmlns:a16="http://schemas.microsoft.com/office/drawing/2014/main" id="{27648DD1-5F56-7134-AA23-97ECB2994907}"/>
              </a:ext>
            </a:extLst>
          </p:cNvPr>
          <p:cNvGraphicFramePr>
            <a:graphicFrameLocks noGrp="1"/>
          </p:cNvGraphicFramePr>
          <p:nvPr>
            <p:extLst>
              <p:ext uri="{D42A27DB-BD31-4B8C-83A1-F6EECF244321}">
                <p14:modId xmlns:p14="http://schemas.microsoft.com/office/powerpoint/2010/main" val="2511443688"/>
              </p:ext>
            </p:extLst>
          </p:nvPr>
        </p:nvGraphicFramePr>
        <p:xfrm>
          <a:off x="250825" y="1140285"/>
          <a:ext cx="8642355" cy="3794760"/>
        </p:xfrm>
        <a:graphic>
          <a:graphicData uri="http://schemas.openxmlformats.org/drawingml/2006/table">
            <a:tbl>
              <a:tblPr firstRow="1" bandRow="1">
                <a:tableStyleId>{22838BEF-8BB2-4498-84A7-C5851F593DF1}</a:tableStyleId>
              </a:tblPr>
              <a:tblGrid>
                <a:gridCol w="843967">
                  <a:extLst>
                    <a:ext uri="{9D8B030D-6E8A-4147-A177-3AD203B41FA5}">
                      <a16:colId xmlns:a16="http://schemas.microsoft.com/office/drawing/2014/main" val="434067085"/>
                    </a:ext>
                  </a:extLst>
                </a:gridCol>
                <a:gridCol w="1047986">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2877884133"/>
                    </a:ext>
                  </a:extLst>
                </a:gridCol>
                <a:gridCol w="1125067">
                  <a:extLst>
                    <a:ext uri="{9D8B030D-6E8A-4147-A177-3AD203B41FA5}">
                      <a16:colId xmlns:a16="http://schemas.microsoft.com/office/drawing/2014/main" val="397337143"/>
                    </a:ext>
                  </a:extLst>
                </a:gridCol>
                <a:gridCol w="1125067">
                  <a:extLst>
                    <a:ext uri="{9D8B030D-6E8A-4147-A177-3AD203B41FA5}">
                      <a16:colId xmlns:a16="http://schemas.microsoft.com/office/drawing/2014/main" val="4257238009"/>
                    </a:ext>
                  </a:extLst>
                </a:gridCol>
              </a:tblGrid>
              <a:tr h="227195">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lang="de-DE" sz="800" b="1" dirty="0">
                          <a:solidFill>
                            <a:schemeClr val="accent6">
                              <a:lumMod val="10000"/>
                            </a:schemeClr>
                          </a:solidFill>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1423756">
                <a:tc>
                  <a:txBody>
                    <a:bodyPr/>
                    <a:lstStyle/>
                    <a:p>
                      <a:pPr marL="0" indent="0">
                        <a:buFont typeface="Arial" panose="020B0604020202020204" pitchFamily="34" charset="0"/>
                        <a:buNone/>
                      </a:pPr>
                      <a:r>
                        <a:rPr lang="de-DE" sz="800" b="1" dirty="0">
                          <a:solidFill>
                            <a:schemeClr val="accent6">
                              <a:lumMod val="10000"/>
                            </a:schemeClr>
                          </a:solidFill>
                        </a:rPr>
                        <a:t>Industrie-</a:t>
                      </a:r>
                      <a:r>
                        <a:rPr lang="de-DE" sz="800" b="1" dirty="0" err="1">
                          <a:solidFill>
                            <a:schemeClr val="accent6">
                              <a:lumMod val="10000"/>
                            </a:schemeClr>
                          </a:solidFill>
                        </a:rPr>
                        <a:t>strompreis</a:t>
                      </a:r>
                      <a:endParaRPr lang="de-DE" sz="800" b="1"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Entlastungsspiel-räume sollen bei Steuern und Abgaben auf Energie genutzt werden; Absenkung Stromsteuer</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mehr energieintensive Branchen sollen von Entlastungen durch Strom-</a:t>
                      </a:r>
                      <a:r>
                        <a:rPr lang="de-DE" sz="800" dirty="0" err="1">
                          <a:solidFill>
                            <a:schemeClr val="accent6">
                              <a:lumMod val="10000"/>
                            </a:schemeClr>
                          </a:solidFill>
                        </a:rPr>
                        <a:t>preiskompensation</a:t>
                      </a:r>
                      <a:r>
                        <a:rPr lang="de-DE" sz="800" dirty="0">
                          <a:solidFill>
                            <a:schemeClr val="accent6">
                              <a:lumMod val="10000"/>
                            </a:schemeClr>
                          </a:solidFill>
                        </a:rPr>
                        <a:t> profitieren; Senkung Strompreis für energieintensive Unternehmen</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Absenkung Stromsteuer auf EU-Minimum</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energieintensive Industrie in Notlagen zeitweise beim Industriestrompreis</a:t>
                      </a:r>
                    </a:p>
                    <a:p>
                      <a:pPr marL="0" indent="0">
                        <a:buFont typeface="Arial" panose="020B0604020202020204" pitchFamily="34" charset="0"/>
                        <a:buNone/>
                      </a:pPr>
                      <a:r>
                        <a:rPr lang="de-DE" sz="800" dirty="0">
                          <a:solidFill>
                            <a:schemeClr val="accent6">
                              <a:lumMod val="10000"/>
                            </a:schemeClr>
                          </a:solidFill>
                        </a:rPr>
                        <a:t>unterstützen; </a:t>
                      </a:r>
                      <a:br>
                        <a:rPr lang="de-DE" sz="800" dirty="0">
                          <a:solidFill>
                            <a:schemeClr val="accent6">
                              <a:lumMod val="10000"/>
                            </a:schemeClr>
                          </a:solidFill>
                        </a:rPr>
                      </a:br>
                      <a:r>
                        <a:rPr lang="de-DE" sz="800" dirty="0">
                          <a:solidFill>
                            <a:schemeClr val="accent6">
                              <a:lumMod val="10000"/>
                            </a:schemeClr>
                          </a:solidFill>
                        </a:rPr>
                        <a:t>Senkung der Stromsteuer auf europäischen Mindeststeuersatz (Senkung um bis zu 9 Cent je kWh)</a:t>
                      </a:r>
                    </a:p>
                  </a:txBody>
                  <a:tcPr>
                    <a:solidFill>
                      <a:schemeClr val="bg1"/>
                    </a:solidFill>
                  </a:tcPr>
                </a:tc>
                <a:tc>
                  <a:txBody>
                    <a:bodyPr/>
                    <a:lstStyle/>
                    <a:p>
                      <a:pPr marL="0" indent="0" algn="l" defTabSz="685800" rtl="0" eaLnBrk="1" latinLnBrk="0" hangingPunct="1">
                        <a:buFont typeface="Arial" panose="020B0604020202020204" pitchFamily="34" charset="0"/>
                        <a:buNone/>
                      </a:pPr>
                      <a:r>
                        <a:rPr lang="de-DE" sz="800" dirty="0">
                          <a:solidFill>
                            <a:schemeClr val="accent6">
                              <a:lumMod val="10000"/>
                            </a:schemeClr>
                          </a:solidFill>
                        </a:rPr>
                        <a:t>Absenkung Stromsteuer auf EU-Mindestmaß und Einsatz für Abschaffung </a:t>
                      </a:r>
                      <a:r>
                        <a:rPr lang="de-DE" sz="800" kern="1200" dirty="0">
                          <a:solidFill>
                            <a:schemeClr val="accent6">
                              <a:lumMod val="10000"/>
                            </a:schemeClr>
                          </a:solidFill>
                          <a:latin typeface="+mn-lt"/>
                          <a:ea typeface="+mn-ea"/>
                          <a:cs typeface="+mn-cs"/>
                        </a:rPr>
                        <a:t>auf EU-Ebene;</a:t>
                      </a:r>
                    </a:p>
                    <a:p>
                      <a:pPr marL="0" indent="0" algn="l" defTabSz="685800" rtl="0" eaLnBrk="1" latinLnBrk="0" hangingPunct="1">
                        <a:buFont typeface="Arial" panose="020B0604020202020204" pitchFamily="34" charset="0"/>
                        <a:buNone/>
                      </a:pPr>
                      <a:r>
                        <a:rPr lang="de-DE" sz="800" kern="1200" dirty="0">
                          <a:solidFill>
                            <a:schemeClr val="accent6">
                              <a:lumMod val="10000"/>
                            </a:schemeClr>
                          </a:solidFill>
                          <a:latin typeface="+mn-lt"/>
                          <a:ea typeface="+mn-ea"/>
                          <a:cs typeface="+mn-cs"/>
                        </a:rPr>
                        <a:t>CO2-Preis soll Strom- und Energiesteuer perspektivisch vollständig ersetzen</a:t>
                      </a:r>
                    </a:p>
                  </a:txBody>
                  <a:tcPr>
                    <a:solidFill>
                      <a:schemeClr val="bg1"/>
                    </a:solidFill>
                  </a:tcPr>
                </a:tc>
                <a:tc>
                  <a:txBody>
                    <a:bodyPr/>
                    <a:lstStyle/>
                    <a:p>
                      <a:pPr marL="0" indent="0" algn="l" defTabSz="685800" rtl="0" eaLnBrk="1" latinLnBrk="0" hangingPunct="1">
                        <a:buFont typeface="Arial" panose="020B0604020202020204" pitchFamily="34" charset="0"/>
                        <a:buNone/>
                      </a:pPr>
                      <a:r>
                        <a:rPr lang="de-DE" sz="800" kern="1200" dirty="0">
                          <a:solidFill>
                            <a:schemeClr val="accent6">
                              <a:lumMod val="10000"/>
                            </a:schemeClr>
                          </a:solidFill>
                          <a:latin typeface="+mn-lt"/>
                          <a:ea typeface="+mn-ea"/>
                          <a:cs typeface="+mn-cs"/>
                        </a:rPr>
                        <a:t>Wettbewerbsfähige Energiepreise durch: langfristige Verträge zu Energieimporten, die sich am Kriterium des niedrigsten Preises orientieren; Verhandlungen mit Russland</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4144084503"/>
                  </a:ext>
                </a:extLst>
              </a:tr>
              <a:tr h="1181415">
                <a:tc>
                  <a:txBody>
                    <a:bodyPr/>
                    <a:lstStyle/>
                    <a:p>
                      <a:pPr marL="0" indent="0">
                        <a:buFont typeface="Arial" panose="020B0604020202020204" pitchFamily="34" charset="0"/>
                        <a:buNone/>
                      </a:pPr>
                      <a:r>
                        <a:rPr lang="de-DE" sz="800" b="1" dirty="0">
                          <a:solidFill>
                            <a:schemeClr val="accent6">
                              <a:lumMod val="10000"/>
                            </a:schemeClr>
                          </a:solidFill>
                        </a:rPr>
                        <a:t>Netzentgelte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Reduzierung Netzentgelte; </a:t>
                      </a:r>
                      <a:br>
                        <a:rPr lang="de-DE" sz="800" dirty="0">
                          <a:solidFill>
                            <a:schemeClr val="accent6">
                              <a:lumMod val="10000"/>
                            </a:schemeClr>
                          </a:solidFill>
                        </a:rPr>
                      </a:br>
                      <a:r>
                        <a:rPr lang="de-DE" sz="800" dirty="0">
                          <a:solidFill>
                            <a:schemeClr val="accent6">
                              <a:lumMod val="10000"/>
                            </a:schemeClr>
                          </a:solidFill>
                        </a:rPr>
                        <a:t>Reform Netzentgelte; keine zusätzliche Netzentgelt-belastung für industrielle Großverbraucher</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Deckelung der Übertragungsnetz-entgelte; </a:t>
                      </a:r>
                      <a:br>
                        <a:rPr lang="de-DE" sz="800" dirty="0">
                          <a:solidFill>
                            <a:schemeClr val="accent6">
                              <a:lumMod val="10000"/>
                            </a:schemeClr>
                          </a:solidFill>
                        </a:rPr>
                      </a:br>
                      <a:r>
                        <a:rPr lang="de-DE" sz="800" dirty="0">
                          <a:solidFill>
                            <a:schemeClr val="accent6">
                              <a:lumMod val="10000"/>
                            </a:schemeClr>
                          </a:solidFill>
                        </a:rPr>
                        <a:t>Stabilisierung und Absenkung Entgelte für Übertragungsnetz auf 3 kWh</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Reform Finanzierung Netzausbau, um Netzentgelte zu senken;</a:t>
                      </a:r>
                      <a:br>
                        <a:rPr lang="de-DE" sz="800" dirty="0">
                          <a:solidFill>
                            <a:schemeClr val="accent6">
                              <a:lumMod val="10000"/>
                            </a:schemeClr>
                          </a:solidFill>
                        </a:rPr>
                      </a:br>
                      <a:r>
                        <a:rPr lang="de-DE" sz="800" dirty="0">
                          <a:solidFill>
                            <a:schemeClr val="accent6">
                              <a:lumMod val="10000"/>
                            </a:schemeClr>
                          </a:solidFill>
                        </a:rPr>
                        <a:t>Übernahme Netzentgelt für überregionale Stromleitungen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neue Netzentgeltstruktur; Stromerzeuger und int. Stromhandel an Kosten für Stromtransport beteiligen </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Netzkosten sollen durch Digitalisierung gesenkt werden; Nachfrage soll durch dynamische Netzentgelte flexibilisiert werden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Netze verstaatlichen; Netzentgelte auf ein Minimum reduzieren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Verhinderung immer höherer Netzentgelte durch Windenergie-Ausbaustopp</a:t>
                      </a:r>
                    </a:p>
                  </a:txBody>
                  <a:tcPr>
                    <a:solidFill>
                      <a:schemeClr val="bg1"/>
                    </a:solidFill>
                  </a:tcPr>
                </a:tc>
                <a:extLst>
                  <a:ext uri="{0D108BD9-81ED-4DB2-BD59-A6C34878D82A}">
                    <a16:rowId xmlns:a16="http://schemas.microsoft.com/office/drawing/2014/main" val="3247857757"/>
                  </a:ext>
                </a:extLst>
              </a:tr>
              <a:tr h="939073">
                <a:tc>
                  <a:txBody>
                    <a:bodyPr/>
                    <a:lstStyle/>
                    <a:p>
                      <a:pPr marL="0" indent="0">
                        <a:buFont typeface="Arial" panose="020B0604020202020204" pitchFamily="34" charset="0"/>
                        <a:buNone/>
                      </a:pPr>
                      <a:r>
                        <a:rPr lang="de-DE" sz="800" b="1" dirty="0">
                          <a:solidFill>
                            <a:schemeClr val="accent6">
                              <a:lumMod val="10000"/>
                            </a:schemeClr>
                          </a:solidFill>
                        </a:rPr>
                        <a:t>Beihilfen zur Strompreis-kompensation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EU-Beihilferecht modernisieren</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dauerhafte und breitere </a:t>
                      </a:r>
                      <a:r>
                        <a:rPr lang="de-DE" sz="800" dirty="0" err="1">
                          <a:solidFill>
                            <a:schemeClr val="accent6">
                              <a:lumMod val="10000"/>
                            </a:schemeClr>
                          </a:solidFill>
                        </a:rPr>
                        <a:t>Ausgestal-tung</a:t>
                      </a:r>
                      <a:r>
                        <a:rPr lang="de-DE" sz="800" dirty="0">
                          <a:solidFill>
                            <a:schemeClr val="accent6">
                              <a:lumMod val="10000"/>
                            </a:schemeClr>
                          </a:solidFill>
                        </a:rPr>
                        <a:t> der Strompreis-kompensation für energieintensive Unternehmen im globalen Wettbewerb</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1779505266"/>
                  </a:ext>
                </a:extLst>
              </a:tr>
            </a:tbl>
          </a:graphicData>
        </a:graphic>
      </p:graphicFrame>
      <p:pic>
        <p:nvPicPr>
          <p:cNvPr id="5" name="Grafik 4">
            <a:extLst>
              <a:ext uri="{FF2B5EF4-FFF2-40B4-BE49-F238E27FC236}">
                <a16:creationId xmlns:a16="http://schemas.microsoft.com/office/drawing/2014/main" id="{0BF4ECD3-1006-1942-D9D4-910131EA4AB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14760" y="352234"/>
            <a:ext cx="669514" cy="640614"/>
          </a:xfrm>
          <a:prstGeom prst="rect">
            <a:avLst/>
          </a:prstGeom>
        </p:spPr>
      </p:pic>
    </p:spTree>
    <p:extLst>
      <p:ext uri="{BB962C8B-B14F-4D97-AF65-F5344CB8AC3E}">
        <p14:creationId xmlns:p14="http://schemas.microsoft.com/office/powerpoint/2010/main" val="1563782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D663A-5F65-A208-4CC4-03C442D40C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0F5B4A6-298A-67A5-B07E-B22D626A2B88}"/>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F64A4EDD-072E-0371-F25F-8486C6242C71}"/>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Energiewende und Industrie (2)</a:t>
            </a:r>
          </a:p>
        </p:txBody>
      </p:sp>
      <p:graphicFrame>
        <p:nvGraphicFramePr>
          <p:cNvPr id="9" name="Tabelle 8">
            <a:extLst>
              <a:ext uri="{FF2B5EF4-FFF2-40B4-BE49-F238E27FC236}">
                <a16:creationId xmlns:a16="http://schemas.microsoft.com/office/drawing/2014/main" id="{CE76E0E5-1B8D-30CF-E16E-47531D0EDC88}"/>
              </a:ext>
            </a:extLst>
          </p:cNvPr>
          <p:cNvGraphicFramePr>
            <a:graphicFrameLocks noGrp="1"/>
          </p:cNvGraphicFramePr>
          <p:nvPr>
            <p:extLst>
              <p:ext uri="{D42A27DB-BD31-4B8C-83A1-F6EECF244321}">
                <p14:modId xmlns:p14="http://schemas.microsoft.com/office/powerpoint/2010/main" val="1360471436"/>
              </p:ext>
            </p:extLst>
          </p:nvPr>
        </p:nvGraphicFramePr>
        <p:xfrm>
          <a:off x="250825" y="1147720"/>
          <a:ext cx="8642355" cy="3764821"/>
        </p:xfrm>
        <a:graphic>
          <a:graphicData uri="http://schemas.openxmlformats.org/drawingml/2006/table">
            <a:tbl>
              <a:tblPr firstRow="1" bandRow="1">
                <a:tableStyleId>{22838BEF-8BB2-4498-84A7-C5851F593DF1}</a:tableStyleId>
              </a:tblPr>
              <a:tblGrid>
                <a:gridCol w="766886">
                  <a:extLst>
                    <a:ext uri="{9D8B030D-6E8A-4147-A177-3AD203B41FA5}">
                      <a16:colId xmlns:a16="http://schemas.microsoft.com/office/drawing/2014/main" val="434067085"/>
                    </a:ext>
                  </a:extLst>
                </a:gridCol>
                <a:gridCol w="1125067">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1968873028"/>
                    </a:ext>
                  </a:extLst>
                </a:gridCol>
                <a:gridCol w="1125067">
                  <a:extLst>
                    <a:ext uri="{9D8B030D-6E8A-4147-A177-3AD203B41FA5}">
                      <a16:colId xmlns:a16="http://schemas.microsoft.com/office/drawing/2014/main" val="3686434933"/>
                    </a:ext>
                  </a:extLst>
                </a:gridCol>
                <a:gridCol w="1125067">
                  <a:extLst>
                    <a:ext uri="{9D8B030D-6E8A-4147-A177-3AD203B41FA5}">
                      <a16:colId xmlns:a16="http://schemas.microsoft.com/office/drawing/2014/main" val="3040068058"/>
                    </a:ext>
                  </a:extLst>
                </a:gridCol>
              </a:tblGrid>
              <a:tr h="231872">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kumimoji="0" lang="de-DE" sz="800" b="1" i="0" u="none" strike="noStrike" kern="1200" cap="none" spc="0" normalizeH="0" baseline="0" noProof="0" dirty="0">
                          <a:ln>
                            <a:noFill/>
                          </a:ln>
                          <a:solidFill>
                            <a:srgbClr val="DADADA">
                              <a:lumMod val="10000"/>
                            </a:srgbClr>
                          </a:solidFill>
                          <a:effectLst/>
                          <a:uLnTx/>
                          <a:uFillTx/>
                          <a:latin typeface="+mn-lt"/>
                          <a:ea typeface="+mn-ea"/>
                          <a:cs typeface="+mn-cs"/>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834740">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b="1" dirty="0">
                          <a:solidFill>
                            <a:schemeClr val="accent6">
                              <a:lumMod val="10000"/>
                            </a:schemeClr>
                          </a:solidFill>
                        </a:rPr>
                        <a:t>Ausbau Erneuerbare Energien</a:t>
                      </a:r>
                    </a:p>
                    <a:p>
                      <a:pPr marL="0" indent="0">
                        <a:buFont typeface="Arial" panose="020B0604020202020204" pitchFamily="34" charset="0"/>
                        <a:buNone/>
                      </a:pPr>
                      <a:endParaRPr lang="de-DE" sz="800" b="1"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mehr Ausbau von Erneuerbaren Energien, Netzen, Speichern (mehr privates Kapital);</a:t>
                      </a:r>
                      <a:br>
                        <a:rPr lang="de-DE" sz="800" dirty="0">
                          <a:solidFill>
                            <a:schemeClr val="accent6">
                              <a:lumMod val="10000"/>
                            </a:schemeClr>
                          </a:solidFill>
                        </a:rPr>
                      </a:br>
                      <a:r>
                        <a:rPr lang="de-DE" sz="800" dirty="0">
                          <a:solidFill>
                            <a:schemeClr val="accent6">
                              <a:lumMod val="10000"/>
                            </a:schemeClr>
                          </a:solidFill>
                        </a:rPr>
                        <a:t>neuer Strommarkt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beschleunigter Ausbau Erneuerbarer Energien; effizientes Energiemanagement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Investitionen in und Ausbau von Energieinfrastruktur</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Investitionen in Infrastruktur (für „echte“ Erneuerbare Energien)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Erneuerbare Energien vollständig in den Markt überführen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Technologieoffenheit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keine Subventionen für erneuerbare Energien</a:t>
                      </a:r>
                    </a:p>
                  </a:txBody>
                  <a:tcPr>
                    <a:solidFill>
                      <a:schemeClr val="bg1"/>
                    </a:solidFill>
                  </a:tcPr>
                </a:tc>
                <a:extLst>
                  <a:ext uri="{0D108BD9-81ED-4DB2-BD59-A6C34878D82A}">
                    <a16:rowId xmlns:a16="http://schemas.microsoft.com/office/drawing/2014/main" val="4144084503"/>
                  </a:ext>
                </a:extLst>
              </a:tr>
              <a:tr h="1163352">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b="1" dirty="0">
                          <a:solidFill>
                            <a:schemeClr val="accent6">
                              <a:lumMod val="10000"/>
                            </a:schemeClr>
                          </a:solidFill>
                        </a:rPr>
                        <a:t>Ausbau Stromnetze</a:t>
                      </a:r>
                    </a:p>
                    <a:p>
                      <a:pPr marL="0" indent="0">
                        <a:buFont typeface="Arial" panose="020B0604020202020204" pitchFamily="34" charset="0"/>
                        <a:buNone/>
                      </a:pPr>
                      <a:endParaRPr lang="de-DE" sz="800" b="1" dirty="0">
                        <a:solidFill>
                          <a:schemeClr val="accent6">
                            <a:lumMod val="10000"/>
                          </a:schemeClr>
                        </a:solidFill>
                      </a:endParaRP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Ausbau und Standardisierung bei Strom-, Wärme-, </a:t>
                      </a:r>
                      <a:br>
                        <a:rPr lang="de-DE" sz="800" dirty="0">
                          <a:solidFill>
                            <a:schemeClr val="accent6">
                              <a:lumMod val="10000"/>
                            </a:schemeClr>
                          </a:solidFill>
                        </a:rPr>
                      </a:br>
                      <a:r>
                        <a:rPr lang="de-DE" sz="800" dirty="0">
                          <a:solidFill>
                            <a:schemeClr val="accent6">
                              <a:lumMod val="10000"/>
                            </a:schemeClr>
                          </a:solidFill>
                        </a:rPr>
                        <a:t>Gas-, Wasserstoff- und CO2-Infrastruktur</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massiver Ausbau der Stromnetze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europäischer Strombinnenmarkt; Ausbau Stromnetze zu europäischen Nachbarn; Digitalisierung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Strom erzeugungsnah einsetzen; Netzausbau reduzieren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regulatorische Hürden für einen schnellen Netzausbau abbauen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Instandhaltung und Ausbau der Energienetze als öffentliche Aufgaben aus öffentlichen Mitteln finanzieren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Windenergie-Ausbaustopp</a:t>
                      </a:r>
                    </a:p>
                  </a:txBody>
                  <a:tcPr>
                    <a:solidFill>
                      <a:schemeClr val="bg1"/>
                    </a:solidFill>
                  </a:tcPr>
                </a:tc>
                <a:extLst>
                  <a:ext uri="{0D108BD9-81ED-4DB2-BD59-A6C34878D82A}">
                    <a16:rowId xmlns:a16="http://schemas.microsoft.com/office/drawing/2014/main" val="3247857757"/>
                  </a:ext>
                </a:extLst>
              </a:tr>
              <a:tr h="1534857">
                <a:tc>
                  <a:txBody>
                    <a:bodyPr/>
                    <a:lstStyle/>
                    <a:p>
                      <a:pPr marL="0" indent="0">
                        <a:buFont typeface="Arial" panose="020B0604020202020204" pitchFamily="34" charset="0"/>
                        <a:buNone/>
                      </a:pPr>
                      <a:r>
                        <a:rPr lang="de-DE" sz="800" b="1" dirty="0">
                          <a:solidFill>
                            <a:schemeClr val="accent6">
                              <a:lumMod val="10000"/>
                            </a:schemeClr>
                          </a:solidFill>
                        </a:rPr>
                        <a:t>Wasserstoff</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Standardisierung im Wasserstoffkernnetz; </a:t>
                      </a:r>
                    </a:p>
                    <a:p>
                      <a:pPr marL="0" indent="0">
                        <a:buFont typeface="Arial" panose="020B0604020202020204" pitchFamily="34" charset="0"/>
                        <a:buNone/>
                      </a:pPr>
                      <a:r>
                        <a:rPr lang="de-DE" sz="800" dirty="0">
                          <a:solidFill>
                            <a:schemeClr val="accent6">
                              <a:lumMod val="10000"/>
                            </a:schemeClr>
                          </a:solidFill>
                        </a:rPr>
                        <a:t>Wasserstoffpartner-</a:t>
                      </a:r>
                      <a:r>
                        <a:rPr lang="de-DE" sz="800" dirty="0" err="1">
                          <a:solidFill>
                            <a:schemeClr val="accent6">
                              <a:lumMod val="10000"/>
                            </a:schemeClr>
                          </a:solidFill>
                        </a:rPr>
                        <a:t>schaften</a:t>
                      </a:r>
                      <a:r>
                        <a:rPr lang="de-DE" sz="800" dirty="0">
                          <a:solidFill>
                            <a:schemeClr val="accent6">
                              <a:lumMod val="10000"/>
                            </a:schemeClr>
                          </a:solidFill>
                        </a:rPr>
                        <a:t>; Wasserstoffhochlauf im europäischen Kontext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Wasserstoff fördern; Leitmärkte für grünen Stahl </a:t>
                      </a:r>
                      <a:r>
                        <a:rPr lang="de-DE" sz="800" dirty="0" err="1">
                          <a:solidFill>
                            <a:schemeClr val="accent6">
                              <a:lumMod val="10000"/>
                            </a:schemeClr>
                          </a:solidFill>
                        </a:rPr>
                        <a:t>made</a:t>
                      </a:r>
                      <a:r>
                        <a:rPr lang="de-DE" sz="800" dirty="0">
                          <a:solidFill>
                            <a:schemeClr val="accent6">
                              <a:lumMod val="10000"/>
                            </a:schemeClr>
                          </a:solidFill>
                        </a:rPr>
                        <a:t> in Germany schaffen; klug ausgestaltetes Wasserstoffnetz; etwa im Rahmen einer nationalen Wasserstoffreserve</a:t>
                      </a:r>
                    </a:p>
                  </a:txBody>
                  <a:tcPr>
                    <a:solidFill>
                      <a:schemeClr val="bg1"/>
                    </a:solidFill>
                  </a:tcPr>
                </a:tc>
                <a:tc>
                  <a:txBody>
                    <a:bodyPr/>
                    <a:lstStyle/>
                    <a:p>
                      <a:pPr marL="0" indent="0">
                        <a:buFont typeface="Arial" panose="020B0604020202020204" pitchFamily="34" charset="0"/>
                        <a:buNone/>
                      </a:pPr>
                      <a:r>
                        <a:rPr lang="de-DE" sz="800">
                          <a:solidFill>
                            <a:schemeClr val="accent6">
                              <a:lumMod val="10000"/>
                            </a:schemeClr>
                          </a:solidFill>
                        </a:rPr>
                        <a:t>Wasserstoffkernnetz zügig aufbauen; die Erzeugung von grünem Wasserstoff in Deutschland fördern</a:t>
                      </a: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Wasserstoff nur dort einsetzen, wo er absolut unverzichtbar ist; perspektivisch in allen Anwendungs-bereichen nur Einsatz von grünem Wasserstoff</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bessere Synchronisierung und Gleichstellung zu anderen Energieträgern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öffentlicher Bau von Elektrolyseuren, insbesondere dort, wo erneuerbarer Strom im Überschuss vorhanden ist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Wasserstoff als Energieträger nicht wettbewerbsfähig</a:t>
                      </a:r>
                    </a:p>
                  </a:txBody>
                  <a:tcPr>
                    <a:solidFill>
                      <a:schemeClr val="bg1"/>
                    </a:solidFill>
                  </a:tcPr>
                </a:tc>
                <a:extLst>
                  <a:ext uri="{0D108BD9-81ED-4DB2-BD59-A6C34878D82A}">
                    <a16:rowId xmlns:a16="http://schemas.microsoft.com/office/drawing/2014/main" val="1779505266"/>
                  </a:ext>
                </a:extLst>
              </a:tr>
            </a:tbl>
          </a:graphicData>
        </a:graphic>
      </p:graphicFrame>
      <p:pic>
        <p:nvPicPr>
          <p:cNvPr id="3" name="Grafik 2">
            <a:extLst>
              <a:ext uri="{FF2B5EF4-FFF2-40B4-BE49-F238E27FC236}">
                <a16:creationId xmlns:a16="http://schemas.microsoft.com/office/drawing/2014/main" id="{D1E16B42-7DE8-75B9-BF34-C9B52F4317A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14760" y="352234"/>
            <a:ext cx="669514" cy="640614"/>
          </a:xfrm>
          <a:prstGeom prst="rect">
            <a:avLst/>
          </a:prstGeom>
        </p:spPr>
      </p:pic>
    </p:spTree>
    <p:extLst>
      <p:ext uri="{BB962C8B-B14F-4D97-AF65-F5344CB8AC3E}">
        <p14:creationId xmlns:p14="http://schemas.microsoft.com/office/powerpoint/2010/main" val="2598433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87C42-D4B8-B6E4-7498-E59C55D0FCD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9C1756-475A-B44A-83E8-F2E6070B8B1C}"/>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1F335DDA-E7F6-AA4B-D573-161D248AE23B}"/>
              </a:ext>
            </a:extLst>
          </p:cNvPr>
          <p:cNvSpPr txBox="1">
            <a:spLocks/>
          </p:cNvSpPr>
          <p:nvPr/>
        </p:nvSpPr>
        <p:spPr>
          <a:xfrm>
            <a:off x="181190" y="616802"/>
            <a:ext cx="7485702"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Zukunft der Automobil- und Zuliefererindustrie in Deutschland (1)</a:t>
            </a:r>
          </a:p>
        </p:txBody>
      </p:sp>
      <p:graphicFrame>
        <p:nvGraphicFramePr>
          <p:cNvPr id="9" name="Tabelle 8">
            <a:extLst>
              <a:ext uri="{FF2B5EF4-FFF2-40B4-BE49-F238E27FC236}">
                <a16:creationId xmlns:a16="http://schemas.microsoft.com/office/drawing/2014/main" id="{B0DA3699-E277-74F3-A786-3E667957BFAD}"/>
              </a:ext>
            </a:extLst>
          </p:cNvPr>
          <p:cNvGraphicFramePr>
            <a:graphicFrameLocks noGrp="1"/>
          </p:cNvGraphicFramePr>
          <p:nvPr>
            <p:extLst>
              <p:ext uri="{D42A27DB-BD31-4B8C-83A1-F6EECF244321}">
                <p14:modId xmlns:p14="http://schemas.microsoft.com/office/powerpoint/2010/main" val="3913492385"/>
              </p:ext>
            </p:extLst>
          </p:nvPr>
        </p:nvGraphicFramePr>
        <p:xfrm>
          <a:off x="250825" y="1147719"/>
          <a:ext cx="8642355" cy="3775443"/>
        </p:xfrm>
        <a:graphic>
          <a:graphicData uri="http://schemas.openxmlformats.org/drawingml/2006/table">
            <a:tbl>
              <a:tblPr firstRow="1" bandRow="1">
                <a:tableStyleId>{22838BEF-8BB2-4498-84A7-C5851F593DF1}</a:tableStyleId>
              </a:tblPr>
              <a:tblGrid>
                <a:gridCol w="766886">
                  <a:extLst>
                    <a:ext uri="{9D8B030D-6E8A-4147-A177-3AD203B41FA5}">
                      <a16:colId xmlns:a16="http://schemas.microsoft.com/office/drawing/2014/main" val="434067085"/>
                    </a:ext>
                  </a:extLst>
                </a:gridCol>
                <a:gridCol w="1125067">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3181729207"/>
                    </a:ext>
                  </a:extLst>
                </a:gridCol>
                <a:gridCol w="1125067">
                  <a:extLst>
                    <a:ext uri="{9D8B030D-6E8A-4147-A177-3AD203B41FA5}">
                      <a16:colId xmlns:a16="http://schemas.microsoft.com/office/drawing/2014/main" val="773311211"/>
                    </a:ext>
                  </a:extLst>
                </a:gridCol>
                <a:gridCol w="1125067">
                  <a:extLst>
                    <a:ext uri="{9D8B030D-6E8A-4147-A177-3AD203B41FA5}">
                      <a16:colId xmlns:a16="http://schemas.microsoft.com/office/drawing/2014/main" val="2842023413"/>
                    </a:ext>
                  </a:extLst>
                </a:gridCol>
              </a:tblGrid>
              <a:tr h="234577">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a:t>
                      </a:r>
                    </a:p>
                  </a:txBody>
                  <a:tcPr>
                    <a:solidFill>
                      <a:schemeClr val="bg1"/>
                    </a:solidFill>
                  </a:tcPr>
                </a:tc>
                <a:extLst>
                  <a:ext uri="{0D108BD9-81ED-4DB2-BD59-A6C34878D82A}">
                    <a16:rowId xmlns:a16="http://schemas.microsoft.com/office/drawing/2014/main" val="519000957"/>
                  </a:ext>
                </a:extLst>
              </a:tr>
              <a:tr h="934261">
                <a:tc>
                  <a:txBody>
                    <a:bodyPr/>
                    <a:lstStyle/>
                    <a:p>
                      <a:pPr marL="0" indent="0">
                        <a:buFont typeface="Arial" panose="020B0604020202020204" pitchFamily="34" charset="0"/>
                        <a:buNone/>
                      </a:pPr>
                      <a:r>
                        <a:rPr lang="de-DE" sz="800" b="1" dirty="0">
                          <a:solidFill>
                            <a:schemeClr val="accent6">
                              <a:lumMod val="10000"/>
                            </a:schemeClr>
                          </a:solidFill>
                        </a:rPr>
                        <a:t>Bekenntnis zur Automobil-industrie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Bekenntnis zum Auto; Automobilindustrie als Leitindustrie erhalten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Deutschland soll führendes Land für Herstellung von Fahrzeugen bleiben</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Planungssicherheit für den größten Industriezweig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effectLst/>
                          <a:latin typeface="Calibri" panose="020F0502020204030204" pitchFamily="34" charset="0"/>
                          <a:ea typeface="Times New Roman" panose="02020603050405020304" pitchFamily="18" charset="0"/>
                        </a:rPr>
                        <a:t>Unterstützung für Beschäftigte in der Automobilindustrie, dass ihre Standorte und Arbeitsplätze möglichst umfassend erhalten bleiben </a:t>
                      </a: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Umweltstandards zusammenführen für industrielle Wettbewerbsfähig-</a:t>
                      </a:r>
                      <a:r>
                        <a:rPr lang="de-DE" sz="800" kern="1200" dirty="0" err="1">
                          <a:solidFill>
                            <a:schemeClr val="accent6">
                              <a:lumMod val="10000"/>
                            </a:schemeClr>
                          </a:solidFill>
                          <a:latin typeface="+mn-lt"/>
                          <a:ea typeface="+mn-ea"/>
                          <a:cs typeface="+mn-cs"/>
                        </a:rPr>
                        <a:t>keit</a:t>
                      </a:r>
                      <a:endParaRPr lang="de-DE" sz="800" kern="1200" dirty="0">
                        <a:solidFill>
                          <a:schemeClr val="accent6">
                            <a:lumMod val="10000"/>
                          </a:schemeClr>
                        </a:solidFill>
                        <a:latin typeface="+mn-lt"/>
                        <a:ea typeface="+mn-ea"/>
                        <a:cs typeface="+mn-cs"/>
                      </a:endParaRP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Bekenntnis zum Anteil industrieller Wertschöpfung; Rettung für europäische und deutsche Automobilindustrie</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Deutsche Automobilindustrie als Leitindustrie erhalten</a:t>
                      </a:r>
                    </a:p>
                  </a:txBody>
                  <a:tcPr>
                    <a:solidFill>
                      <a:schemeClr val="bg1"/>
                    </a:solidFill>
                  </a:tcPr>
                </a:tc>
                <a:extLst>
                  <a:ext uri="{0D108BD9-81ED-4DB2-BD59-A6C34878D82A}">
                    <a16:rowId xmlns:a16="http://schemas.microsoft.com/office/drawing/2014/main" val="4144084503"/>
                  </a:ext>
                </a:extLst>
              </a:tr>
              <a:tr h="2595986">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b="1" dirty="0">
                          <a:solidFill>
                            <a:schemeClr val="accent6">
                              <a:lumMod val="10000"/>
                            </a:schemeClr>
                          </a:solidFill>
                        </a:rPr>
                        <a:t>Kaufanreize für E-Autos</a:t>
                      </a:r>
                    </a:p>
                    <a:p>
                      <a:pPr marL="0" indent="0">
                        <a:buFont typeface="Arial" panose="020B0604020202020204" pitchFamily="34" charset="0"/>
                        <a:buNone/>
                      </a:pPr>
                      <a:endParaRPr lang="de-DE" sz="800" b="1"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befristeter Steuerabzugsbetrag für Anschaffung eines in Deutschland produzierten E-Autos; Förderung privater Neuwagenkäufe; Einbeziehung von jungen Gebrauchten und Leasingmodellen;</a:t>
                      </a:r>
                      <a:br>
                        <a:rPr lang="de-DE" sz="800" dirty="0">
                          <a:solidFill>
                            <a:schemeClr val="accent6">
                              <a:lumMod val="10000"/>
                            </a:schemeClr>
                          </a:solidFill>
                        </a:rPr>
                      </a:br>
                      <a:r>
                        <a:rPr lang="de-DE" sz="800" dirty="0">
                          <a:solidFill>
                            <a:schemeClr val="accent6">
                              <a:lumMod val="10000"/>
                            </a:schemeClr>
                          </a:solidFill>
                        </a:rPr>
                        <a:t>Abschreibungs-bedingungen und Änderungen bei der </a:t>
                      </a:r>
                      <a:r>
                        <a:rPr lang="de-DE" sz="800" dirty="0" err="1">
                          <a:solidFill>
                            <a:schemeClr val="accent6">
                              <a:lumMod val="10000"/>
                            </a:schemeClr>
                          </a:solidFill>
                        </a:rPr>
                        <a:t>Dienstwagenbe</a:t>
                      </a:r>
                      <a:r>
                        <a:rPr lang="de-DE" sz="800" dirty="0">
                          <a:solidFill>
                            <a:schemeClr val="accent6">
                              <a:lumMod val="10000"/>
                            </a:schemeClr>
                          </a:solidFill>
                        </a:rPr>
                        <a:t>-steuerung; Verlängerung Befreiung Kfz-Steuer für E-Autos bis 2035</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sozial ausgewogene Kauf- und Leasinganreize; Förderung nur für jene, die in Europa mit hohen sozialökologischen Standards produzieren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öffentliche Hand soll nur noch E-Fahrzeuge anschaffen; nach Bedarf Förderung Umstieg auf effiziente E- Autos;</a:t>
                      </a:r>
                      <a:br>
                        <a:rPr lang="de-DE" sz="800" dirty="0">
                          <a:solidFill>
                            <a:schemeClr val="accent6">
                              <a:lumMod val="10000"/>
                            </a:schemeClr>
                          </a:solidFill>
                        </a:rPr>
                      </a:br>
                      <a:r>
                        <a:rPr lang="de-DE" sz="800" dirty="0">
                          <a:solidFill>
                            <a:schemeClr val="accent6">
                              <a:lumMod val="10000"/>
                            </a:schemeClr>
                          </a:solidFill>
                        </a:rPr>
                        <a:t>sozial gestaffelte Leasing-Angebote oder KfW-Darlehen für kompakte E-Autos und kleine Nutzfahrzeuge; </a:t>
                      </a:r>
                      <a:br>
                        <a:rPr lang="de-DE" sz="800" dirty="0">
                          <a:solidFill>
                            <a:schemeClr val="accent6">
                              <a:lumMod val="10000"/>
                            </a:schemeClr>
                          </a:solidFill>
                        </a:rPr>
                      </a:br>
                      <a:r>
                        <a:rPr lang="de-DE" sz="800" dirty="0">
                          <a:solidFill>
                            <a:schemeClr val="accent6">
                              <a:lumMod val="10000"/>
                            </a:schemeClr>
                          </a:solidFill>
                        </a:rPr>
                        <a:t>reine Umstellung auf E-Autos keine tragfähige Strategie für Verkehrswende</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Kaufprämien im niedrigen Preissegment für Niedrigenergiefahr-zeuge und E-Autos können Absatz ankurbeln</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1779505266"/>
                  </a:ext>
                </a:extLst>
              </a:tr>
            </a:tbl>
          </a:graphicData>
        </a:graphic>
      </p:graphicFrame>
      <p:pic>
        <p:nvPicPr>
          <p:cNvPr id="5" name="Grafik 4">
            <a:extLst>
              <a:ext uri="{FF2B5EF4-FFF2-40B4-BE49-F238E27FC236}">
                <a16:creationId xmlns:a16="http://schemas.microsoft.com/office/drawing/2014/main" id="{C63596D2-433A-5EE2-CBF7-C0AA2A89B6F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64155" y="378360"/>
            <a:ext cx="595396" cy="595396"/>
          </a:xfrm>
          <a:prstGeom prst="rect">
            <a:avLst/>
          </a:prstGeom>
        </p:spPr>
      </p:pic>
    </p:spTree>
    <p:extLst>
      <p:ext uri="{BB962C8B-B14F-4D97-AF65-F5344CB8AC3E}">
        <p14:creationId xmlns:p14="http://schemas.microsoft.com/office/powerpoint/2010/main" val="3888682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2FF2E-535B-F69E-36BB-428F28990D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4CFE7F1-BB34-307C-790A-8B7DDEA41159}"/>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CFB6DE52-8B3D-47FD-627F-7C70B940CE7C}"/>
              </a:ext>
            </a:extLst>
          </p:cNvPr>
          <p:cNvSpPr txBox="1">
            <a:spLocks/>
          </p:cNvSpPr>
          <p:nvPr/>
        </p:nvSpPr>
        <p:spPr>
          <a:xfrm>
            <a:off x="181190" y="616802"/>
            <a:ext cx="7485702"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Zukunft der Automobil- und Zuliefererindustrie in Deutschland (2)</a:t>
            </a:r>
          </a:p>
        </p:txBody>
      </p:sp>
      <p:graphicFrame>
        <p:nvGraphicFramePr>
          <p:cNvPr id="9" name="Tabelle 8">
            <a:extLst>
              <a:ext uri="{FF2B5EF4-FFF2-40B4-BE49-F238E27FC236}">
                <a16:creationId xmlns:a16="http://schemas.microsoft.com/office/drawing/2014/main" id="{AB83F928-8390-B88E-869B-CE9576715505}"/>
              </a:ext>
            </a:extLst>
          </p:cNvPr>
          <p:cNvGraphicFramePr>
            <a:graphicFrameLocks noGrp="1"/>
          </p:cNvGraphicFramePr>
          <p:nvPr>
            <p:extLst>
              <p:ext uri="{D42A27DB-BD31-4B8C-83A1-F6EECF244321}">
                <p14:modId xmlns:p14="http://schemas.microsoft.com/office/powerpoint/2010/main" val="183110888"/>
              </p:ext>
            </p:extLst>
          </p:nvPr>
        </p:nvGraphicFramePr>
        <p:xfrm>
          <a:off x="250825" y="1147719"/>
          <a:ext cx="8642355" cy="3764006"/>
        </p:xfrm>
        <a:graphic>
          <a:graphicData uri="http://schemas.openxmlformats.org/drawingml/2006/table">
            <a:tbl>
              <a:tblPr firstRow="1" bandRow="1">
                <a:tableStyleId>{22838BEF-8BB2-4498-84A7-C5851F593DF1}</a:tableStyleId>
              </a:tblPr>
              <a:tblGrid>
                <a:gridCol w="766886">
                  <a:extLst>
                    <a:ext uri="{9D8B030D-6E8A-4147-A177-3AD203B41FA5}">
                      <a16:colId xmlns:a16="http://schemas.microsoft.com/office/drawing/2014/main" val="434067085"/>
                    </a:ext>
                  </a:extLst>
                </a:gridCol>
                <a:gridCol w="1125067">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1936714129"/>
                    </a:ext>
                  </a:extLst>
                </a:gridCol>
                <a:gridCol w="1125067">
                  <a:extLst>
                    <a:ext uri="{9D8B030D-6E8A-4147-A177-3AD203B41FA5}">
                      <a16:colId xmlns:a16="http://schemas.microsoft.com/office/drawing/2014/main" val="3747585328"/>
                    </a:ext>
                  </a:extLst>
                </a:gridCol>
                <a:gridCol w="1125067">
                  <a:extLst>
                    <a:ext uri="{9D8B030D-6E8A-4147-A177-3AD203B41FA5}">
                      <a16:colId xmlns:a16="http://schemas.microsoft.com/office/drawing/2014/main" val="1942186453"/>
                    </a:ext>
                  </a:extLst>
                </a:gridCol>
              </a:tblGrid>
              <a:tr h="233981">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kumimoji="0" lang="de-DE" sz="800" b="1" i="0" u="none" strike="noStrike" kern="1200" cap="none" spc="0" normalizeH="0" baseline="0" noProof="0" dirty="0">
                          <a:ln>
                            <a:noFill/>
                          </a:ln>
                          <a:solidFill>
                            <a:srgbClr val="DADADA">
                              <a:lumMod val="10000"/>
                            </a:srgbClr>
                          </a:solidFill>
                          <a:effectLst/>
                          <a:uLnTx/>
                          <a:uFillTx/>
                          <a:latin typeface="+mn-lt"/>
                          <a:ea typeface="+mn-ea"/>
                          <a:cs typeface="+mn-cs"/>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847042">
                <a:tc>
                  <a:txBody>
                    <a:bodyPr/>
                    <a:lstStyle/>
                    <a:p>
                      <a:pPr marL="0" indent="0">
                        <a:buFont typeface="Arial" panose="020B0604020202020204" pitchFamily="34" charset="0"/>
                        <a:buNone/>
                      </a:pPr>
                      <a:r>
                        <a:rPr lang="de-DE" sz="800" b="1" dirty="0">
                          <a:solidFill>
                            <a:schemeClr val="accent6">
                              <a:lumMod val="10000"/>
                            </a:schemeClr>
                          </a:solidFill>
                        </a:rPr>
                        <a:t>Verbrenner-</a:t>
                      </a:r>
                      <a:br>
                        <a:rPr lang="de-DE" sz="800" b="1" dirty="0">
                          <a:solidFill>
                            <a:schemeClr val="accent6">
                              <a:lumMod val="10000"/>
                            </a:schemeClr>
                          </a:solidFill>
                        </a:rPr>
                      </a:br>
                      <a:r>
                        <a:rPr lang="de-DE" sz="800" b="1" dirty="0">
                          <a:solidFill>
                            <a:schemeClr val="accent6">
                              <a:lumMod val="10000"/>
                            </a:schemeClr>
                          </a:solidFill>
                        </a:rPr>
                        <a:t>Verbot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Verbrenner-Verbot muss rückgängig gemacht werden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Zukunft des Autos liegt in der Elektromobilität; Verbrenner und E-Fuels sind nicht die Lösung</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ab 2035 nur noch klimafreundliche Antriebe zulassen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Festhalten an gültiger EU-Richtlinie</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Aufhebung des  Verbrenner-Verbots</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Aufhebung des  Verbrenner-Verbots</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Aufhebung des  Verbrenner-Verbots</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extLst>
                  <a:ext uri="{0D108BD9-81ED-4DB2-BD59-A6C34878D82A}">
                    <a16:rowId xmlns:a16="http://schemas.microsoft.com/office/drawing/2014/main" val="4144084503"/>
                  </a:ext>
                </a:extLst>
              </a:tr>
              <a:tr h="1466281">
                <a:tc>
                  <a:txBody>
                    <a:bodyPr/>
                    <a:lstStyle/>
                    <a:p>
                      <a:pPr marL="0" indent="0">
                        <a:buFont typeface="Arial" panose="020B0604020202020204" pitchFamily="34" charset="0"/>
                        <a:buNone/>
                      </a:pPr>
                      <a:r>
                        <a:rPr lang="de-DE" sz="800" b="1" dirty="0">
                          <a:solidFill>
                            <a:schemeClr val="accent6">
                              <a:lumMod val="10000"/>
                            </a:schemeClr>
                          </a:solidFill>
                        </a:rPr>
                        <a:t>Ausbau Ladeinfra-struktur</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Ausbau Ladeinfrastruktur</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Tempo beim Ladesäulenausbau; Tankstellen verpflichten, Schnelllademöglich-</a:t>
                      </a:r>
                      <a:r>
                        <a:rPr lang="de-DE" sz="800" dirty="0" err="1">
                          <a:solidFill>
                            <a:schemeClr val="accent6">
                              <a:lumMod val="10000"/>
                            </a:schemeClr>
                          </a:solidFill>
                        </a:rPr>
                        <a:t>keiten</a:t>
                      </a:r>
                      <a:r>
                        <a:rPr lang="de-DE" sz="800" dirty="0">
                          <a:solidFill>
                            <a:schemeClr val="accent6">
                              <a:lumMod val="10000"/>
                            </a:schemeClr>
                          </a:solidFill>
                        </a:rPr>
                        <a:t> anzubieten;</a:t>
                      </a:r>
                      <a:br>
                        <a:rPr lang="de-DE" sz="800" dirty="0">
                          <a:solidFill>
                            <a:schemeClr val="accent6">
                              <a:lumMod val="10000"/>
                            </a:schemeClr>
                          </a:solidFill>
                        </a:rPr>
                      </a:br>
                      <a:r>
                        <a:rPr lang="de-DE" sz="800" dirty="0">
                          <a:solidFill>
                            <a:schemeClr val="accent6">
                              <a:lumMod val="10000"/>
                            </a:schemeClr>
                          </a:solidFill>
                        </a:rPr>
                        <a:t>Laden an öffentlichen Ladesäulen vereinfachen und günstiger machen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gezielte Förderung für die Ladeinfrastruktur</a:t>
                      </a:r>
                      <a:br>
                        <a:rPr lang="de-DE" sz="800" dirty="0">
                          <a:solidFill>
                            <a:schemeClr val="accent6">
                              <a:lumMod val="10000"/>
                            </a:schemeClr>
                          </a:solidFill>
                        </a:rPr>
                      </a:br>
                      <a:br>
                        <a:rPr lang="de-DE" sz="800" dirty="0">
                          <a:solidFill>
                            <a:schemeClr val="accent6">
                              <a:lumMod val="10000"/>
                            </a:schemeClr>
                          </a:solidFill>
                        </a:rPr>
                      </a:b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umfassende Investitionen in die öffentliche Ladeinfrastruktur und Auflagen für mehr Ladepunkte an Tankstellen, im Einzelhandel und am Arbeitsplatz; </a:t>
                      </a:r>
                      <a:br>
                        <a:rPr lang="de-DE" sz="800" dirty="0">
                          <a:solidFill>
                            <a:schemeClr val="accent6">
                              <a:lumMod val="10000"/>
                            </a:schemeClr>
                          </a:solidFill>
                        </a:rPr>
                      </a:br>
                      <a:r>
                        <a:rPr lang="de-DE" sz="800" dirty="0">
                          <a:solidFill>
                            <a:schemeClr val="accent6">
                              <a:lumMod val="10000"/>
                            </a:schemeClr>
                          </a:solidFill>
                        </a:rPr>
                        <a:t>Ladestrom soll günstiger werden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3247857757"/>
                  </a:ext>
                </a:extLst>
              </a:tr>
              <a:tr h="1216702">
                <a:tc>
                  <a:txBody>
                    <a:bodyPr/>
                    <a:lstStyle/>
                    <a:p>
                      <a:pPr marL="0" indent="0">
                        <a:buFont typeface="Arial" panose="020B0604020202020204" pitchFamily="34" charset="0"/>
                        <a:buNone/>
                      </a:pPr>
                      <a:r>
                        <a:rPr lang="de-DE" sz="800" b="1" dirty="0">
                          <a:solidFill>
                            <a:schemeClr val="accent6">
                              <a:lumMod val="10000"/>
                            </a:schemeClr>
                          </a:solidFill>
                        </a:rPr>
                        <a:t>Flotten-</a:t>
                      </a:r>
                      <a:r>
                        <a:rPr lang="de-DE" sz="800" b="1" dirty="0" err="1">
                          <a:solidFill>
                            <a:schemeClr val="accent6">
                              <a:lumMod val="10000"/>
                            </a:schemeClr>
                          </a:solidFill>
                        </a:rPr>
                        <a:t>grenzwerte</a:t>
                      </a:r>
                      <a:endParaRPr lang="de-DE" sz="800" b="1"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Flottengrenzwerte überprüften; Strafzahlungen verhindern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Einsatz in Brüssel, dass deutsche Hersteller keine Strafzahlungen leisten müssen;</a:t>
                      </a:r>
                      <a:br>
                        <a:rPr lang="de-DE" sz="800" dirty="0">
                          <a:solidFill>
                            <a:schemeClr val="accent6">
                              <a:lumMod val="10000"/>
                            </a:schemeClr>
                          </a:solidFill>
                        </a:rPr>
                      </a:br>
                      <a:r>
                        <a:rPr lang="de-DE" sz="800" dirty="0">
                          <a:solidFill>
                            <a:schemeClr val="accent6">
                              <a:lumMod val="10000"/>
                            </a:schemeClr>
                          </a:solidFill>
                        </a:rPr>
                        <a:t>Ziele beibehalten, aber Weg pragmatischer gestalten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Festhalten an Zielen, aber mögliche Strafzahlungen ggf. strecken und für Hochlauf der E-Mobilität durch europäische Programme nutzen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EU-Flottengrenzwerte abschaffen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Aufhebung aller Flottengrenzwerte</a:t>
                      </a:r>
                    </a:p>
                  </a:txBody>
                  <a:tcPr>
                    <a:solidFill>
                      <a:schemeClr val="bg1"/>
                    </a:solidFill>
                  </a:tcPr>
                </a:tc>
                <a:extLst>
                  <a:ext uri="{0D108BD9-81ED-4DB2-BD59-A6C34878D82A}">
                    <a16:rowId xmlns:a16="http://schemas.microsoft.com/office/drawing/2014/main" val="1779505266"/>
                  </a:ext>
                </a:extLst>
              </a:tr>
            </a:tbl>
          </a:graphicData>
        </a:graphic>
      </p:graphicFrame>
      <p:pic>
        <p:nvPicPr>
          <p:cNvPr id="4" name="Grafik 3">
            <a:extLst>
              <a:ext uri="{FF2B5EF4-FFF2-40B4-BE49-F238E27FC236}">
                <a16:creationId xmlns:a16="http://schemas.microsoft.com/office/drawing/2014/main" id="{31250D16-29E9-033E-3178-09768D6B313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64155" y="378360"/>
            <a:ext cx="595396" cy="595396"/>
          </a:xfrm>
          <a:prstGeom prst="rect">
            <a:avLst/>
          </a:prstGeom>
        </p:spPr>
      </p:pic>
    </p:spTree>
    <p:extLst>
      <p:ext uri="{BB962C8B-B14F-4D97-AF65-F5344CB8AC3E}">
        <p14:creationId xmlns:p14="http://schemas.microsoft.com/office/powerpoint/2010/main" val="845283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05487-34C6-2F29-121A-F7DED56C5E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CEC338A-AD9E-8E45-7052-8D4E6BA76DB9}"/>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B3F12C0D-D479-E49F-93BA-CB7A97CBBC22}"/>
              </a:ext>
            </a:extLst>
          </p:cNvPr>
          <p:cNvSpPr txBox="1">
            <a:spLocks/>
          </p:cNvSpPr>
          <p:nvPr/>
        </p:nvSpPr>
        <p:spPr>
          <a:xfrm>
            <a:off x="181190" y="616802"/>
            <a:ext cx="7485702"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Zukunft der Automobil- und Zuliefererindustrie in Deutschland (3)</a:t>
            </a:r>
          </a:p>
        </p:txBody>
      </p:sp>
      <p:graphicFrame>
        <p:nvGraphicFramePr>
          <p:cNvPr id="9" name="Tabelle 8">
            <a:extLst>
              <a:ext uri="{FF2B5EF4-FFF2-40B4-BE49-F238E27FC236}">
                <a16:creationId xmlns:a16="http://schemas.microsoft.com/office/drawing/2014/main" id="{6D29A1C3-2A18-A900-9306-A6C63E68935C}"/>
              </a:ext>
            </a:extLst>
          </p:cNvPr>
          <p:cNvGraphicFramePr>
            <a:graphicFrameLocks noGrp="1"/>
          </p:cNvGraphicFramePr>
          <p:nvPr>
            <p:extLst>
              <p:ext uri="{D42A27DB-BD31-4B8C-83A1-F6EECF244321}">
                <p14:modId xmlns:p14="http://schemas.microsoft.com/office/powerpoint/2010/main" val="3628837822"/>
              </p:ext>
            </p:extLst>
          </p:nvPr>
        </p:nvGraphicFramePr>
        <p:xfrm>
          <a:off x="250825" y="1147718"/>
          <a:ext cx="8642355" cy="3783400"/>
        </p:xfrm>
        <a:graphic>
          <a:graphicData uri="http://schemas.openxmlformats.org/drawingml/2006/table">
            <a:tbl>
              <a:tblPr firstRow="1" bandRow="1">
                <a:tableStyleId>{22838BEF-8BB2-4498-84A7-C5851F593DF1}</a:tableStyleId>
              </a:tblPr>
              <a:tblGrid>
                <a:gridCol w="766886">
                  <a:extLst>
                    <a:ext uri="{9D8B030D-6E8A-4147-A177-3AD203B41FA5}">
                      <a16:colId xmlns:a16="http://schemas.microsoft.com/office/drawing/2014/main" val="434067085"/>
                    </a:ext>
                  </a:extLst>
                </a:gridCol>
                <a:gridCol w="1125067">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3723943822"/>
                    </a:ext>
                  </a:extLst>
                </a:gridCol>
                <a:gridCol w="1125067">
                  <a:extLst>
                    <a:ext uri="{9D8B030D-6E8A-4147-A177-3AD203B41FA5}">
                      <a16:colId xmlns:a16="http://schemas.microsoft.com/office/drawing/2014/main" val="2062100532"/>
                    </a:ext>
                  </a:extLst>
                </a:gridCol>
                <a:gridCol w="1125067">
                  <a:extLst>
                    <a:ext uri="{9D8B030D-6E8A-4147-A177-3AD203B41FA5}">
                      <a16:colId xmlns:a16="http://schemas.microsoft.com/office/drawing/2014/main" val="546450055"/>
                    </a:ext>
                  </a:extLst>
                </a:gridCol>
              </a:tblGrid>
              <a:tr h="328793">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kumimoji="0" lang="de-DE" sz="800" b="1" i="0" u="none" strike="noStrike" kern="1200" cap="none" spc="0" normalizeH="0" baseline="0" noProof="0" dirty="0">
                          <a:ln>
                            <a:noFill/>
                          </a:ln>
                          <a:solidFill>
                            <a:srgbClr val="DADADA">
                              <a:lumMod val="10000"/>
                            </a:srgbClr>
                          </a:solidFill>
                          <a:effectLst/>
                          <a:uLnTx/>
                          <a:uFillTx/>
                          <a:latin typeface="+mn-lt"/>
                          <a:ea typeface="+mn-ea"/>
                          <a:cs typeface="+mn-cs"/>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1900846">
                <a:tc>
                  <a:txBody>
                    <a:bodyPr/>
                    <a:lstStyle/>
                    <a:p>
                      <a:pPr marL="0" indent="0">
                        <a:buFont typeface="Arial" panose="020B0604020202020204" pitchFamily="34" charset="0"/>
                        <a:buNone/>
                      </a:pPr>
                      <a:r>
                        <a:rPr lang="de-DE" sz="800" b="1" dirty="0">
                          <a:solidFill>
                            <a:schemeClr val="accent6">
                              <a:lumMod val="10000"/>
                            </a:schemeClr>
                          </a:solidFill>
                        </a:rPr>
                        <a:t>Trans-formations-netzwerke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Fortsetzung und Intensivierung von regionalen Verbünden, Weiterbildungs-agenturen und Transformations-clustern</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Unterstützung Ausbau der regionalen Transformations-netzwerke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setzen uns dafür ein, dass die regionalen Transformations-netzwerke weiter vom Bund finanziert werden; </a:t>
                      </a:r>
                      <a:br>
                        <a:rPr lang="de-DE" sz="800" dirty="0">
                          <a:solidFill>
                            <a:schemeClr val="accent6">
                              <a:lumMod val="10000"/>
                            </a:schemeClr>
                          </a:solidFill>
                        </a:rPr>
                      </a:br>
                      <a:r>
                        <a:rPr lang="de-DE" sz="800" dirty="0">
                          <a:solidFill>
                            <a:schemeClr val="accent6">
                              <a:lumMod val="10000"/>
                            </a:schemeClr>
                          </a:solidFill>
                        </a:rPr>
                        <a:t>Wirtschafts- und Transformationsräte in Regionen, die vom Strukturwandel </a:t>
                      </a:r>
                      <a:r>
                        <a:rPr lang="de-DE" sz="800" kern="1200" dirty="0">
                          <a:solidFill>
                            <a:schemeClr val="accent6">
                              <a:lumMod val="10000"/>
                            </a:schemeClr>
                          </a:solidFill>
                          <a:latin typeface="+mn-lt"/>
                          <a:ea typeface="+mn-ea"/>
                          <a:cs typeface="+mn-cs"/>
                        </a:rPr>
                        <a:t>betroffen sind; </a:t>
                      </a:r>
                      <a:br>
                        <a:rPr lang="de-DE" sz="800" kern="1200" dirty="0">
                          <a:solidFill>
                            <a:schemeClr val="accent6">
                              <a:lumMod val="10000"/>
                            </a:schemeClr>
                          </a:solidFill>
                          <a:latin typeface="+mn-lt"/>
                          <a:ea typeface="+mn-ea"/>
                          <a:cs typeface="+mn-cs"/>
                        </a:rPr>
                      </a:br>
                      <a:r>
                        <a:rPr lang="de-DE" sz="800" kern="1200" dirty="0">
                          <a:solidFill>
                            <a:schemeClr val="accent6">
                              <a:lumMod val="10000"/>
                            </a:schemeClr>
                          </a:solidFill>
                          <a:latin typeface="+mn-lt"/>
                          <a:ea typeface="+mn-ea"/>
                          <a:cs typeface="+mn-cs"/>
                        </a:rPr>
                        <a:t>Rettungsschirm für die Zuliefererbe-triebe in Höhe von 20 Milliarden Euro</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t>
                      </a:r>
                    </a:p>
                  </a:txBody>
                  <a:tcPr>
                    <a:solidFill>
                      <a:schemeClr val="bg1"/>
                    </a:solidFill>
                  </a:tcPr>
                </a:tc>
                <a:extLst>
                  <a:ext uri="{0D108BD9-81ED-4DB2-BD59-A6C34878D82A}">
                    <a16:rowId xmlns:a16="http://schemas.microsoft.com/office/drawing/2014/main" val="4144084503"/>
                  </a:ext>
                </a:extLst>
              </a:tr>
              <a:tr h="1534367">
                <a:tc>
                  <a:txBody>
                    <a:bodyPr/>
                    <a:lstStyle/>
                    <a:p>
                      <a:pPr marL="0" indent="0">
                        <a:buFont typeface="Arial" panose="020B0604020202020204" pitchFamily="34" charset="0"/>
                        <a:buNone/>
                      </a:pPr>
                      <a:r>
                        <a:rPr lang="de-DE" sz="800" b="1" dirty="0">
                          <a:solidFill>
                            <a:schemeClr val="accent6">
                              <a:lumMod val="10000"/>
                            </a:schemeClr>
                          </a:solidFill>
                        </a:rPr>
                        <a:t>Batterie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Produktion von Halbleitern und Batteriezellen in Europa stark ankurbeln; EU-Chipgesetz umsetzen; ESRA stärken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Batterieproduktion stärken durch Entlastung Energiepreise; </a:t>
                      </a:r>
                      <a:br>
                        <a:rPr lang="de-DE" sz="800" dirty="0">
                          <a:solidFill>
                            <a:schemeClr val="accent6">
                              <a:lumMod val="10000"/>
                            </a:schemeClr>
                          </a:solidFill>
                        </a:rPr>
                      </a:br>
                      <a:r>
                        <a:rPr lang="de-DE" sz="800" dirty="0">
                          <a:solidFill>
                            <a:schemeClr val="accent6">
                              <a:lumMod val="10000"/>
                            </a:schemeClr>
                          </a:solidFill>
                        </a:rPr>
                        <a:t>Deutschland muss Standort bleiben für Batterie- und Halbleiterproduktion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gezielte Forschungs-programme für Batteriezellen; </a:t>
                      </a:r>
                      <a:br>
                        <a:rPr lang="de-DE" sz="800" dirty="0">
                          <a:solidFill>
                            <a:schemeClr val="accent6">
                              <a:lumMod val="10000"/>
                            </a:schemeClr>
                          </a:solidFill>
                        </a:rPr>
                      </a:br>
                      <a:r>
                        <a:rPr lang="de-DE" sz="800" dirty="0">
                          <a:solidFill>
                            <a:schemeClr val="accent6">
                              <a:lumMod val="10000"/>
                            </a:schemeClr>
                          </a:solidFill>
                        </a:rPr>
                        <a:t>Aufbau von Produktions-kapazitäten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Anschubfinanzierung für neue Batterie-technologien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Forschungs- und Entwicklungsarbeit an Technologien wie der Feststoffbatterie intensivieren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Batterieproduktion belastet Umwelt stärker als Verbrennungsmotor </a:t>
                      </a:r>
                    </a:p>
                  </a:txBody>
                  <a:tcPr>
                    <a:solidFill>
                      <a:schemeClr val="bg1"/>
                    </a:solidFill>
                  </a:tcPr>
                </a:tc>
                <a:extLst>
                  <a:ext uri="{0D108BD9-81ED-4DB2-BD59-A6C34878D82A}">
                    <a16:rowId xmlns:a16="http://schemas.microsoft.com/office/drawing/2014/main" val="3247857757"/>
                  </a:ext>
                </a:extLst>
              </a:tr>
            </a:tbl>
          </a:graphicData>
        </a:graphic>
      </p:graphicFrame>
      <p:pic>
        <p:nvPicPr>
          <p:cNvPr id="4" name="Grafik 3">
            <a:extLst>
              <a:ext uri="{FF2B5EF4-FFF2-40B4-BE49-F238E27FC236}">
                <a16:creationId xmlns:a16="http://schemas.microsoft.com/office/drawing/2014/main" id="{AAC3DB96-29C0-180F-C226-C91A8232E1B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64155" y="378360"/>
            <a:ext cx="595396" cy="595396"/>
          </a:xfrm>
          <a:prstGeom prst="rect">
            <a:avLst/>
          </a:prstGeom>
        </p:spPr>
      </p:pic>
    </p:spTree>
    <p:extLst>
      <p:ext uri="{BB962C8B-B14F-4D97-AF65-F5344CB8AC3E}">
        <p14:creationId xmlns:p14="http://schemas.microsoft.com/office/powerpoint/2010/main" val="1956322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AD6FA-ED5C-A58D-AD39-A0E1EC23E98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71E59A4-83CD-E1AD-1D9D-D44061D750F2}"/>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D2D9BC42-3C46-D2D4-CEE9-D5463F3B6E08}"/>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Investitionen und Finanzierung (1) </a:t>
            </a:r>
          </a:p>
        </p:txBody>
      </p:sp>
      <p:graphicFrame>
        <p:nvGraphicFramePr>
          <p:cNvPr id="9" name="Tabelle 8">
            <a:extLst>
              <a:ext uri="{FF2B5EF4-FFF2-40B4-BE49-F238E27FC236}">
                <a16:creationId xmlns:a16="http://schemas.microsoft.com/office/drawing/2014/main" id="{DBDD1B59-2D97-1B27-A49E-8724237669D2}"/>
              </a:ext>
            </a:extLst>
          </p:cNvPr>
          <p:cNvGraphicFramePr>
            <a:graphicFrameLocks noGrp="1"/>
          </p:cNvGraphicFramePr>
          <p:nvPr>
            <p:extLst>
              <p:ext uri="{D42A27DB-BD31-4B8C-83A1-F6EECF244321}">
                <p14:modId xmlns:p14="http://schemas.microsoft.com/office/powerpoint/2010/main" val="1782090378"/>
              </p:ext>
            </p:extLst>
          </p:nvPr>
        </p:nvGraphicFramePr>
        <p:xfrm>
          <a:off x="250825" y="1147718"/>
          <a:ext cx="8642355" cy="3764824"/>
        </p:xfrm>
        <a:graphic>
          <a:graphicData uri="http://schemas.openxmlformats.org/drawingml/2006/table">
            <a:tbl>
              <a:tblPr firstRow="1" bandRow="1">
                <a:tableStyleId>{22838BEF-8BB2-4498-84A7-C5851F593DF1}</a:tableStyleId>
              </a:tblPr>
              <a:tblGrid>
                <a:gridCol w="777875">
                  <a:extLst>
                    <a:ext uri="{9D8B030D-6E8A-4147-A177-3AD203B41FA5}">
                      <a16:colId xmlns:a16="http://schemas.microsoft.com/office/drawing/2014/main" val="434067085"/>
                    </a:ext>
                  </a:extLst>
                </a:gridCol>
                <a:gridCol w="1114078">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4193878057"/>
                    </a:ext>
                  </a:extLst>
                </a:gridCol>
                <a:gridCol w="1125067">
                  <a:extLst>
                    <a:ext uri="{9D8B030D-6E8A-4147-A177-3AD203B41FA5}">
                      <a16:colId xmlns:a16="http://schemas.microsoft.com/office/drawing/2014/main" val="2741449544"/>
                    </a:ext>
                  </a:extLst>
                </a:gridCol>
                <a:gridCol w="1125067">
                  <a:extLst>
                    <a:ext uri="{9D8B030D-6E8A-4147-A177-3AD203B41FA5}">
                      <a16:colId xmlns:a16="http://schemas.microsoft.com/office/drawing/2014/main" val="3974681216"/>
                    </a:ext>
                  </a:extLst>
                </a:gridCol>
              </a:tblGrid>
              <a:tr h="242057">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kumimoji="0" lang="de-DE" sz="800" b="1" i="0" u="none" strike="noStrike" kern="1200" cap="none" spc="0" normalizeH="0" baseline="0" noProof="0" dirty="0">
                          <a:ln>
                            <a:noFill/>
                          </a:ln>
                          <a:solidFill>
                            <a:srgbClr val="DADADA">
                              <a:lumMod val="10000"/>
                            </a:srgbClr>
                          </a:solidFill>
                          <a:effectLst/>
                          <a:uLnTx/>
                          <a:uFillTx/>
                          <a:latin typeface="+mn-lt"/>
                          <a:ea typeface="+mn-ea"/>
                          <a:cs typeface="+mn-cs"/>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1000502">
                <a:tc>
                  <a:txBody>
                    <a:bodyPr/>
                    <a:lstStyle/>
                    <a:p>
                      <a:pPr marL="0" indent="0">
                        <a:buFont typeface="Arial" panose="020B0604020202020204" pitchFamily="34" charset="0"/>
                        <a:buNone/>
                      </a:pPr>
                      <a:r>
                        <a:rPr lang="de-DE" sz="800" b="1" dirty="0">
                          <a:solidFill>
                            <a:schemeClr val="accent6">
                              <a:lumMod val="10000"/>
                            </a:schemeClr>
                          </a:solidFill>
                        </a:rPr>
                        <a:t>Fonds für Investitionen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private Investitionen fördern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Deutschlandfonds, der öffentliches und privates Kapital mobilisiert (100 Mrd. Euro) </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Deutschlandfonds für Bund, Länder und Kommunen (investive Ausgaben)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Investitionsfonds für Industrieumbau (200 Mrd. Euro); weitere Fonds u.a. für Bildung</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attraktiver und starker Kapitalmarkt, der mehr Investitionen und Innovationen ermöglicht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Investitionen in Brücken, Straßen, Schienen, Schulen, Wohnungen und Netze aus der Schuldenbremse ausklammern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Beschleunigung Neuinvestitionen durch Vereinfachung von Planungs- und Genehmigungs-verfahren</a:t>
                      </a:r>
                    </a:p>
                  </a:txBody>
                  <a:tcPr>
                    <a:solidFill>
                      <a:schemeClr val="bg1"/>
                    </a:solidFill>
                  </a:tcPr>
                </a:tc>
                <a:extLst>
                  <a:ext uri="{0D108BD9-81ED-4DB2-BD59-A6C34878D82A}">
                    <a16:rowId xmlns:a16="http://schemas.microsoft.com/office/drawing/2014/main" val="4144084503"/>
                  </a:ext>
                </a:extLst>
              </a:tr>
              <a:tr h="1645987">
                <a:tc>
                  <a:txBody>
                    <a:bodyPr/>
                    <a:lstStyle/>
                    <a:p>
                      <a:pPr marL="0" indent="0">
                        <a:buFont typeface="Arial" panose="020B0604020202020204" pitchFamily="34" charset="0"/>
                        <a:buNone/>
                      </a:pPr>
                      <a:r>
                        <a:rPr lang="de-DE" sz="800" b="1" dirty="0">
                          <a:solidFill>
                            <a:schemeClr val="accent6">
                              <a:lumMod val="10000"/>
                            </a:schemeClr>
                          </a:solidFill>
                        </a:rPr>
                        <a:t>Investitionen in </a:t>
                      </a:r>
                      <a:r>
                        <a:rPr lang="de-DE" sz="800" b="1" dirty="0" err="1">
                          <a:solidFill>
                            <a:schemeClr val="accent6">
                              <a:lumMod val="10000"/>
                            </a:schemeClr>
                          </a:solidFill>
                        </a:rPr>
                        <a:t>Dekarbo-nisierung</a:t>
                      </a:r>
                      <a:endParaRPr lang="de-DE" sz="800" b="1"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Investitionen in Klimatechnologien und Energieeffizienz steuerlich deutlich schneller und besser absetzen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„Made-in-Germany“-Investitionsbonus für </a:t>
                      </a:r>
                      <a:r>
                        <a:rPr lang="de-DE" sz="800" dirty="0" err="1">
                          <a:solidFill>
                            <a:schemeClr val="accent6">
                              <a:lumMod val="10000"/>
                            </a:schemeClr>
                          </a:solidFill>
                        </a:rPr>
                        <a:t>Zukunftsinvestitio-nen</a:t>
                      </a:r>
                      <a:r>
                        <a:rPr lang="de-DE" sz="800" dirty="0">
                          <a:solidFill>
                            <a:schemeClr val="accent6">
                              <a:lumMod val="10000"/>
                            </a:schemeClr>
                          </a:solidFill>
                        </a:rPr>
                        <a:t> und sichere Arbeitsplätze</a:t>
                      </a:r>
                      <a:br>
                        <a:rPr lang="de-DE" sz="800" dirty="0">
                          <a:solidFill>
                            <a:schemeClr val="accent6">
                              <a:lumMod val="10000"/>
                            </a:schemeClr>
                          </a:solidFill>
                        </a:rPr>
                      </a:br>
                      <a:r>
                        <a:rPr lang="de-DE" sz="800" dirty="0">
                          <a:solidFill>
                            <a:schemeClr val="accent6">
                              <a:lumMod val="10000"/>
                            </a:schemeClr>
                          </a:solidFill>
                        </a:rPr>
                        <a:t>(unkomplizierte Steuerprämie)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Investitionen in die Dekarbonisierung; Änderung Beihilferecht EU; Ausweitung Anwendungsbereich Klimaschutzverträge; </a:t>
                      </a:r>
                      <a:br>
                        <a:rPr lang="de-DE" sz="800" dirty="0">
                          <a:solidFill>
                            <a:schemeClr val="accent6">
                              <a:lumMod val="10000"/>
                            </a:schemeClr>
                          </a:solidFill>
                        </a:rPr>
                      </a:br>
                      <a:r>
                        <a:rPr lang="de-DE" sz="800" dirty="0">
                          <a:solidFill>
                            <a:schemeClr val="accent6">
                              <a:lumMod val="10000"/>
                            </a:schemeClr>
                          </a:solidFill>
                        </a:rPr>
                        <a:t>Unternehmen finanziell fördern, die pro Euro am meisten CO₂ einsparen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Förderprogramme und staatliche Infrastruktur-programme müssen Umbau in Sektoren unterstützen; massive Investitionen in Soziales, Bildung, Gesundheit und klimagerechten Umbau</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Abkehr vom Wunschdenken einer schnell erreichbaren völligen Klimaneutralität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3247857757"/>
                  </a:ext>
                </a:extLst>
              </a:tr>
              <a:tr h="876278">
                <a:tc>
                  <a:txBody>
                    <a:bodyPr/>
                    <a:lstStyle/>
                    <a:p>
                      <a:pPr marL="0" indent="0">
                        <a:buFont typeface="Arial" panose="020B0604020202020204" pitchFamily="34" charset="0"/>
                        <a:buNone/>
                      </a:pPr>
                      <a:r>
                        <a:rPr lang="de-DE" sz="800" b="1" dirty="0">
                          <a:solidFill>
                            <a:schemeClr val="accent6">
                              <a:lumMod val="10000"/>
                            </a:schemeClr>
                          </a:solidFill>
                        </a:rPr>
                        <a:t>Schulden-bremse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klares Bekenntnis zur Schuldenbremse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Reform der Schuldenbremse für die Länder</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Schuldenbremse sinnvoll modernisieren</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Abschaffung Schuldenbremse und ihr Ersatz durch „Goldene Regel“</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klares Bekenntnis zur Schuldenbremse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Reform der Schuldenbremse aufgrund von maroder Infrastruktur</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klares Bekenntnis zur Schuldenbremse</a:t>
                      </a:r>
                    </a:p>
                  </a:txBody>
                  <a:tcPr>
                    <a:solidFill>
                      <a:schemeClr val="bg1"/>
                    </a:solidFill>
                  </a:tcPr>
                </a:tc>
                <a:extLst>
                  <a:ext uri="{0D108BD9-81ED-4DB2-BD59-A6C34878D82A}">
                    <a16:rowId xmlns:a16="http://schemas.microsoft.com/office/drawing/2014/main" val="1779505266"/>
                  </a:ext>
                </a:extLst>
              </a:tr>
            </a:tbl>
          </a:graphicData>
        </a:graphic>
      </p:graphicFrame>
      <p:pic>
        <p:nvPicPr>
          <p:cNvPr id="7" name="Grafik 6">
            <a:extLst>
              <a:ext uri="{FF2B5EF4-FFF2-40B4-BE49-F238E27FC236}">
                <a16:creationId xmlns:a16="http://schemas.microsoft.com/office/drawing/2014/main" id="{A6DA165A-D6D9-96DE-1DF4-0B901798A429}"/>
              </a:ext>
            </a:extLst>
          </p:cNvPr>
          <p:cNvPicPr>
            <a:picLocks noChangeAspect="1"/>
          </p:cNvPicPr>
          <p:nvPr/>
        </p:nvPicPr>
        <p:blipFill>
          <a:blip r:embed="rId4"/>
          <a:stretch>
            <a:fillRect/>
          </a:stretch>
        </p:blipFill>
        <p:spPr>
          <a:xfrm>
            <a:off x="7358561" y="368924"/>
            <a:ext cx="588541" cy="627134"/>
          </a:xfrm>
          <a:prstGeom prst="rect">
            <a:avLst/>
          </a:prstGeom>
        </p:spPr>
      </p:pic>
    </p:spTree>
    <p:extLst>
      <p:ext uri="{BB962C8B-B14F-4D97-AF65-F5344CB8AC3E}">
        <p14:creationId xmlns:p14="http://schemas.microsoft.com/office/powerpoint/2010/main" val="140171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B9725-03F0-2344-C0AE-F25162AFA78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92D07D7-072F-D54F-6127-F2F48672E2B6}"/>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1730B7EA-787B-EF6C-6B6C-F6467E0F9FFF}"/>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Investitionen und Finanzierung (2) </a:t>
            </a:r>
          </a:p>
        </p:txBody>
      </p:sp>
      <p:graphicFrame>
        <p:nvGraphicFramePr>
          <p:cNvPr id="9" name="Tabelle 8">
            <a:extLst>
              <a:ext uri="{FF2B5EF4-FFF2-40B4-BE49-F238E27FC236}">
                <a16:creationId xmlns:a16="http://schemas.microsoft.com/office/drawing/2014/main" id="{29F1CDC2-BA5A-059D-5EA1-23E339D308CF}"/>
              </a:ext>
            </a:extLst>
          </p:cNvPr>
          <p:cNvGraphicFramePr>
            <a:graphicFrameLocks noGrp="1"/>
          </p:cNvGraphicFramePr>
          <p:nvPr>
            <p:extLst>
              <p:ext uri="{D42A27DB-BD31-4B8C-83A1-F6EECF244321}">
                <p14:modId xmlns:p14="http://schemas.microsoft.com/office/powerpoint/2010/main" val="3636604275"/>
              </p:ext>
            </p:extLst>
          </p:nvPr>
        </p:nvGraphicFramePr>
        <p:xfrm>
          <a:off x="250825" y="1147718"/>
          <a:ext cx="8642355" cy="3764824"/>
        </p:xfrm>
        <a:graphic>
          <a:graphicData uri="http://schemas.openxmlformats.org/drawingml/2006/table">
            <a:tbl>
              <a:tblPr firstRow="1" bandRow="1">
                <a:tableStyleId>{22838BEF-8BB2-4498-84A7-C5851F593DF1}</a:tableStyleId>
              </a:tblPr>
              <a:tblGrid>
                <a:gridCol w="766886">
                  <a:extLst>
                    <a:ext uri="{9D8B030D-6E8A-4147-A177-3AD203B41FA5}">
                      <a16:colId xmlns:a16="http://schemas.microsoft.com/office/drawing/2014/main" val="434067085"/>
                    </a:ext>
                  </a:extLst>
                </a:gridCol>
                <a:gridCol w="1125067">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3550399828"/>
                    </a:ext>
                  </a:extLst>
                </a:gridCol>
                <a:gridCol w="1125067">
                  <a:extLst>
                    <a:ext uri="{9D8B030D-6E8A-4147-A177-3AD203B41FA5}">
                      <a16:colId xmlns:a16="http://schemas.microsoft.com/office/drawing/2014/main" val="1339212906"/>
                    </a:ext>
                  </a:extLst>
                </a:gridCol>
                <a:gridCol w="1125067">
                  <a:extLst>
                    <a:ext uri="{9D8B030D-6E8A-4147-A177-3AD203B41FA5}">
                      <a16:colId xmlns:a16="http://schemas.microsoft.com/office/drawing/2014/main" val="1688061045"/>
                    </a:ext>
                  </a:extLst>
                </a:gridCol>
              </a:tblGrid>
              <a:tr h="257865">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kumimoji="0" lang="de-DE" sz="800" b="1" i="0" u="none" strike="noStrike" kern="1200" cap="none" spc="0" normalizeH="0" baseline="0" noProof="0" dirty="0">
                          <a:ln>
                            <a:noFill/>
                          </a:ln>
                          <a:solidFill>
                            <a:srgbClr val="DADADA">
                              <a:lumMod val="10000"/>
                            </a:srgbClr>
                          </a:solidFill>
                          <a:effectLst/>
                          <a:uLnTx/>
                          <a:uFillTx/>
                          <a:latin typeface="+mn-lt"/>
                          <a:ea typeface="+mn-ea"/>
                          <a:cs typeface="+mn-cs"/>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1478424">
                <a:tc>
                  <a:txBody>
                    <a:bodyPr/>
                    <a:lstStyle/>
                    <a:p>
                      <a:pPr marL="0" indent="0">
                        <a:buFont typeface="Arial" panose="020B0604020202020204" pitchFamily="34" charset="0"/>
                        <a:buNone/>
                      </a:pPr>
                      <a:r>
                        <a:rPr lang="de-DE" sz="800" b="1" dirty="0">
                          <a:solidFill>
                            <a:schemeClr val="accent6">
                              <a:lumMod val="10000"/>
                            </a:schemeClr>
                          </a:solidFill>
                        </a:rPr>
                        <a:t>Entlastung Kommunen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dauerhaft sichere Einnahmequellen für Kommunen; </a:t>
                      </a:r>
                    </a:p>
                    <a:p>
                      <a:pPr marL="0" indent="0">
                        <a:buFont typeface="Arial" panose="020B0604020202020204" pitchFamily="34" charset="0"/>
                        <a:buNone/>
                      </a:pPr>
                      <a:r>
                        <a:rPr lang="de-DE" sz="800" dirty="0">
                          <a:solidFill>
                            <a:schemeClr val="accent6">
                              <a:lumMod val="10000"/>
                            </a:schemeClr>
                          </a:solidFill>
                        </a:rPr>
                        <a:t>solide Haushaltspolitik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Lösungssuche für spezifisches Problem der kommunalen Altschulden</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faire Unterstützung bei kommunalen Altschulden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Gemeindefinanz-reform (100 % Anrechnung der kommunalen Finanzkraft im Länderfinanzaus-gleich); Altschulden-fonds für überschuldete Kommunen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föderale Strukturen überprüfen, um Staat effizienter zu machen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Stärkung der kommunalen Selbstverwaltung; gerechte Altschuldenlösung</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„Konnexitätsprinzip einhalten“</a:t>
                      </a:r>
                    </a:p>
                  </a:txBody>
                  <a:tcPr>
                    <a:solidFill>
                      <a:schemeClr val="bg1"/>
                    </a:solidFill>
                  </a:tcPr>
                </a:tc>
                <a:extLst>
                  <a:ext uri="{0D108BD9-81ED-4DB2-BD59-A6C34878D82A}">
                    <a16:rowId xmlns:a16="http://schemas.microsoft.com/office/drawing/2014/main" val="4144084503"/>
                  </a:ext>
                </a:extLst>
              </a:tr>
              <a:tr h="2028535">
                <a:tc>
                  <a:txBody>
                    <a:bodyPr/>
                    <a:lstStyle/>
                    <a:p>
                      <a:pPr marL="0" indent="0">
                        <a:buFont typeface="Arial" panose="020B0604020202020204" pitchFamily="34" charset="0"/>
                        <a:buNone/>
                      </a:pPr>
                      <a:r>
                        <a:rPr lang="de-DE" sz="800" b="1" dirty="0">
                          <a:solidFill>
                            <a:schemeClr val="accent6">
                              <a:lumMod val="10000"/>
                            </a:schemeClr>
                          </a:solidFill>
                        </a:rPr>
                        <a:t>Begrenzung von Mietpreisen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günstiges Bauen; wirksamer und angemessener Mieterschutz und Regeln zur Miethöhe</a:t>
                      </a:r>
                    </a:p>
                  </a:txBody>
                  <a:tcPr>
                    <a:solidFill>
                      <a:schemeClr val="bg1"/>
                    </a:solidFill>
                  </a:tcPr>
                </a:tc>
                <a:tc>
                  <a:txBody>
                    <a:bodyPr/>
                    <a:lstStyle/>
                    <a:p>
                      <a:pPr marL="0" indent="0">
                        <a:buFont typeface="Arial" panose="020B0604020202020204" pitchFamily="34" charset="0"/>
                        <a:buNone/>
                      </a:pPr>
                      <a:r>
                        <a:rPr lang="de-DE" sz="800" dirty="0" err="1">
                          <a:solidFill>
                            <a:schemeClr val="accent6">
                              <a:lumMod val="10000"/>
                            </a:schemeClr>
                          </a:solidFill>
                        </a:rPr>
                        <a:t>Mietpreisentwick-lung</a:t>
                      </a:r>
                      <a:r>
                        <a:rPr lang="de-DE" sz="800" dirty="0">
                          <a:solidFill>
                            <a:schemeClr val="accent6">
                              <a:lumMod val="10000"/>
                            </a:schemeClr>
                          </a:solidFill>
                        </a:rPr>
                        <a:t> bremsen; Mietpreisbremse soll unbefristet und auch für Immobilien, die bis 2019 bezogen wurden wirken (keine Umgehungen); Indexmieten deckeln; keine Zweckentfremdung; Transparenz über Mieten</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Mietsteigerungen begrenzen; sozialen Wohnungsbau unterstützen; realistische Neubaustrategie; Verlängerung Mietpreisbremse und Anwendung auch auf Wohnungen, die älter als 5 Jahre sind; Regulierung Staffel- und Indexmieten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bundesweiter Mietendeckel;</a:t>
                      </a:r>
                      <a:br>
                        <a:rPr lang="de-DE" sz="800" dirty="0">
                          <a:solidFill>
                            <a:schemeClr val="accent6">
                              <a:lumMod val="10000"/>
                            </a:schemeClr>
                          </a:solidFill>
                        </a:rPr>
                      </a:br>
                      <a:r>
                        <a:rPr lang="de-DE" sz="800" dirty="0">
                          <a:solidFill>
                            <a:schemeClr val="accent6">
                              <a:lumMod val="10000"/>
                            </a:schemeClr>
                          </a:solidFill>
                        </a:rPr>
                        <a:t>Mieterhöhungen in angespannten Regionen für 6 Jahre aussetzen; Dauermietverträge für alle; Modernisierungs-umlage abschaffen; Mietendeckel für Kleingewerbe, Handwerk, </a:t>
                      </a:r>
                      <a:r>
                        <a:rPr lang="de-DE" sz="800" dirty="0" err="1">
                          <a:solidFill>
                            <a:schemeClr val="accent6">
                              <a:lumMod val="10000"/>
                            </a:schemeClr>
                          </a:solidFill>
                        </a:rPr>
                        <a:t>kult</a:t>
                      </a:r>
                      <a:r>
                        <a:rPr lang="de-DE" sz="800" dirty="0">
                          <a:solidFill>
                            <a:schemeClr val="accent6">
                              <a:lumMod val="10000"/>
                            </a:schemeClr>
                          </a:solidFill>
                        </a:rPr>
                        <a:t>. Einrichtungen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Vereinfachung des Nebenkostenrechts und Ablehnung eines Mietendeckels</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bundesweiter Mietendeckel statt einer wirkungslosen Mietpreisbremse</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mehr Wohngeld (anstatt sozialem Wohnungsbau, Mietpreisbremse und Mietendeckel)</a:t>
                      </a:r>
                    </a:p>
                  </a:txBody>
                  <a:tcPr>
                    <a:solidFill>
                      <a:schemeClr val="bg1"/>
                    </a:solidFill>
                  </a:tcPr>
                </a:tc>
                <a:extLst>
                  <a:ext uri="{0D108BD9-81ED-4DB2-BD59-A6C34878D82A}">
                    <a16:rowId xmlns:a16="http://schemas.microsoft.com/office/drawing/2014/main" val="2225849480"/>
                  </a:ext>
                </a:extLst>
              </a:tr>
            </a:tbl>
          </a:graphicData>
        </a:graphic>
      </p:graphicFrame>
      <p:pic>
        <p:nvPicPr>
          <p:cNvPr id="5" name="Grafik 4">
            <a:extLst>
              <a:ext uri="{FF2B5EF4-FFF2-40B4-BE49-F238E27FC236}">
                <a16:creationId xmlns:a16="http://schemas.microsoft.com/office/drawing/2014/main" id="{E602D62F-3935-D180-1A0A-864F7B021BAA}"/>
              </a:ext>
            </a:extLst>
          </p:cNvPr>
          <p:cNvPicPr>
            <a:picLocks noChangeAspect="1"/>
          </p:cNvPicPr>
          <p:nvPr/>
        </p:nvPicPr>
        <p:blipFill>
          <a:blip r:embed="rId4"/>
          <a:stretch>
            <a:fillRect/>
          </a:stretch>
        </p:blipFill>
        <p:spPr>
          <a:xfrm>
            <a:off x="7358561" y="368924"/>
            <a:ext cx="588541" cy="627134"/>
          </a:xfrm>
          <a:prstGeom prst="rect">
            <a:avLst/>
          </a:prstGeom>
        </p:spPr>
      </p:pic>
    </p:spTree>
    <p:extLst>
      <p:ext uri="{BB962C8B-B14F-4D97-AF65-F5344CB8AC3E}">
        <p14:creationId xmlns:p14="http://schemas.microsoft.com/office/powerpoint/2010/main" val="1636453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84F85-8EE9-0D54-22A9-5C99CB1EB61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A0263D3-3D5B-1268-A94C-0A4C624601AF}"/>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6A6AD825-0B07-4DA9-DC29-5E967CDD39F0}"/>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Steuern (1)</a:t>
            </a:r>
          </a:p>
        </p:txBody>
      </p:sp>
      <p:graphicFrame>
        <p:nvGraphicFramePr>
          <p:cNvPr id="9" name="Tabelle 8">
            <a:extLst>
              <a:ext uri="{FF2B5EF4-FFF2-40B4-BE49-F238E27FC236}">
                <a16:creationId xmlns:a16="http://schemas.microsoft.com/office/drawing/2014/main" id="{FAC179E6-DB44-797D-EE7E-236C41E6361A}"/>
              </a:ext>
            </a:extLst>
          </p:cNvPr>
          <p:cNvGraphicFramePr>
            <a:graphicFrameLocks noGrp="1"/>
          </p:cNvGraphicFramePr>
          <p:nvPr>
            <p:extLst>
              <p:ext uri="{D42A27DB-BD31-4B8C-83A1-F6EECF244321}">
                <p14:modId xmlns:p14="http://schemas.microsoft.com/office/powerpoint/2010/main" val="950084217"/>
              </p:ext>
            </p:extLst>
          </p:nvPr>
        </p:nvGraphicFramePr>
        <p:xfrm>
          <a:off x="250825" y="1147718"/>
          <a:ext cx="8642355" cy="3764824"/>
        </p:xfrm>
        <a:graphic>
          <a:graphicData uri="http://schemas.openxmlformats.org/drawingml/2006/table">
            <a:tbl>
              <a:tblPr firstRow="1" bandRow="1">
                <a:tableStyleId>{22838BEF-8BB2-4498-84A7-C5851F593DF1}</a:tableStyleId>
              </a:tblPr>
              <a:tblGrid>
                <a:gridCol w="766886">
                  <a:extLst>
                    <a:ext uri="{9D8B030D-6E8A-4147-A177-3AD203B41FA5}">
                      <a16:colId xmlns:a16="http://schemas.microsoft.com/office/drawing/2014/main" val="434067085"/>
                    </a:ext>
                  </a:extLst>
                </a:gridCol>
                <a:gridCol w="1125067">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2215684939"/>
                    </a:ext>
                  </a:extLst>
                </a:gridCol>
                <a:gridCol w="1125067">
                  <a:extLst>
                    <a:ext uri="{9D8B030D-6E8A-4147-A177-3AD203B41FA5}">
                      <a16:colId xmlns:a16="http://schemas.microsoft.com/office/drawing/2014/main" val="3914449048"/>
                    </a:ext>
                  </a:extLst>
                </a:gridCol>
                <a:gridCol w="1125067">
                  <a:extLst>
                    <a:ext uri="{9D8B030D-6E8A-4147-A177-3AD203B41FA5}">
                      <a16:colId xmlns:a16="http://schemas.microsoft.com/office/drawing/2014/main" val="4094541"/>
                    </a:ext>
                  </a:extLst>
                </a:gridCol>
              </a:tblGrid>
              <a:tr h="248777">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kumimoji="0" lang="de-DE" sz="800" b="1" i="0" u="none" strike="noStrike" kern="1200" cap="none" spc="0" normalizeH="0" baseline="0" noProof="0" dirty="0">
                          <a:ln>
                            <a:noFill/>
                          </a:ln>
                          <a:solidFill>
                            <a:srgbClr val="DADADA">
                              <a:lumMod val="10000"/>
                            </a:srgbClr>
                          </a:solidFill>
                          <a:effectLst/>
                          <a:uLnTx/>
                          <a:uFillTx/>
                          <a:latin typeface="+mn-lt"/>
                          <a:ea typeface="+mn-ea"/>
                          <a:cs typeface="+mn-cs"/>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1957045">
                <a:tc>
                  <a:txBody>
                    <a:bodyPr/>
                    <a:lstStyle/>
                    <a:p>
                      <a:pPr marL="0" indent="0">
                        <a:buFont typeface="Arial" panose="020B0604020202020204" pitchFamily="34" charset="0"/>
                        <a:buNone/>
                      </a:pPr>
                      <a:r>
                        <a:rPr lang="de-DE" sz="800" b="1" dirty="0">
                          <a:solidFill>
                            <a:schemeClr val="accent6">
                              <a:lumMod val="10000"/>
                            </a:schemeClr>
                          </a:solidFill>
                        </a:rPr>
                        <a:t>Einkommen-steuer</a:t>
                      </a:r>
                    </a:p>
                  </a:txBody>
                  <a:tcPr>
                    <a:solidFill>
                      <a:schemeClr val="bg1"/>
                    </a:solidFill>
                  </a:tcPr>
                </a:tc>
                <a:tc>
                  <a:txBody>
                    <a:bodyPr/>
                    <a:lstStyle/>
                    <a:p>
                      <a:pPr rtl="0" fontAlgn="base"/>
                      <a:r>
                        <a:rPr lang="de-DE" sz="800" b="0" i="0" kern="1200" dirty="0">
                          <a:solidFill>
                            <a:schemeClr val="accent6">
                              <a:lumMod val="10000"/>
                            </a:schemeClr>
                          </a:solidFill>
                          <a:effectLst/>
                          <a:latin typeface="+mn-lt"/>
                          <a:ea typeface="+mn-ea"/>
                          <a:cs typeface="+mn-cs"/>
                        </a:rPr>
                        <a:t>Einkommen-steuertarif schrittweise abflachen; Grundfreibetrag erhöhen; Einkommensgrenze für Spitzen-steuersatz  erhöhen; mehr Pauschalierungen und Typisierungen; Einkommensteuer-recht vereinfachen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Entlastungen für Gering- und Normalverdiener bei Einkommenssteuer; </a:t>
                      </a:r>
                      <a:br>
                        <a:rPr lang="de-DE" sz="800" dirty="0">
                          <a:solidFill>
                            <a:schemeClr val="accent6">
                              <a:lumMod val="10000"/>
                            </a:schemeClr>
                          </a:solidFill>
                        </a:rPr>
                      </a:br>
                      <a:r>
                        <a:rPr lang="de-DE" sz="800" dirty="0">
                          <a:solidFill>
                            <a:schemeClr val="accent6">
                              <a:lumMod val="10000"/>
                            </a:schemeClr>
                          </a:solidFill>
                        </a:rPr>
                        <a:t>Einkommen aus Kapital über den Einkommens-steuertarif besteuern; </a:t>
                      </a:r>
                      <a:br>
                        <a:rPr lang="de-DE" sz="800" dirty="0">
                          <a:solidFill>
                            <a:schemeClr val="accent6">
                              <a:lumMod val="10000"/>
                            </a:schemeClr>
                          </a:solidFill>
                        </a:rPr>
                      </a:br>
                      <a:r>
                        <a:rPr lang="de-DE" sz="800" dirty="0">
                          <a:solidFill>
                            <a:schemeClr val="accent6">
                              <a:lumMod val="10000"/>
                            </a:schemeClr>
                          </a:solidFill>
                        </a:rPr>
                        <a:t>vorausgefüllte Einkommenssteuer-erklärung soll Standard werden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Solidaritätszuschlag soll in Einkommenssteuer-tarif integriert werden</a:t>
                      </a:r>
                    </a:p>
                  </a:txBody>
                  <a:tcPr>
                    <a:solidFill>
                      <a:schemeClr val="bg1"/>
                    </a:solidFill>
                  </a:tcPr>
                </a:tc>
                <a:tc>
                  <a:txBody>
                    <a:bodyPr/>
                    <a:lstStyle/>
                    <a:p>
                      <a:pPr marL="0" indent="0">
                        <a:buFont typeface="Arial" panose="020B0604020202020204" pitchFamily="34" charset="0"/>
                        <a:buNone/>
                      </a:pPr>
                      <a:r>
                        <a:rPr lang="de-DE" sz="800" b="0" i="0" dirty="0">
                          <a:solidFill>
                            <a:srgbClr val="000000"/>
                          </a:solidFill>
                          <a:effectLst/>
                          <a:latin typeface="Meta IGM" panose="02000503040000020004" pitchFamily="2" charset="0"/>
                        </a:rPr>
                        <a:t>Einkommenssteuer-reform mit höherem Spitzensteuersatz (53%) und höheren Reichensteuersätzen (60% bis 75%), dafür höherer Grundfrei-betrag (16.800 €)</a:t>
                      </a: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Grundfreibetrag von </a:t>
                      </a:r>
                      <a:r>
                        <a:rPr lang="de-DE" sz="800" kern="1200" dirty="0">
                          <a:solidFill>
                            <a:schemeClr val="accent6">
                              <a:lumMod val="10000"/>
                            </a:schemeClr>
                          </a:solidFill>
                          <a:latin typeface="+mn-lt"/>
                          <a:ea typeface="+mn-ea"/>
                          <a:cs typeface="+mn-cs"/>
                        </a:rPr>
                        <a:t>1000 Euro;</a:t>
                      </a:r>
                    </a:p>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linear-progressiver Chancentarif, der Mittelstandsbauch beseitigen soll </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Kapitalerträge wie Arbeitseinkommen mit dem normalen Einkommenssteuer-satz belasten</a:t>
                      </a: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neues Stufenmodell bei der Einkommenssteuer</a:t>
                      </a:r>
                    </a:p>
                  </a:txBody>
                  <a:tcPr>
                    <a:solidFill>
                      <a:schemeClr val="bg1"/>
                    </a:solidFill>
                  </a:tcPr>
                </a:tc>
                <a:extLst>
                  <a:ext uri="{0D108BD9-81ED-4DB2-BD59-A6C34878D82A}">
                    <a16:rowId xmlns:a16="http://schemas.microsoft.com/office/drawing/2014/main" val="4144084503"/>
                  </a:ext>
                </a:extLst>
              </a:tr>
              <a:tr h="1559002">
                <a:tc>
                  <a:txBody>
                    <a:bodyPr/>
                    <a:lstStyle/>
                    <a:p>
                      <a:pPr marL="0" indent="0">
                        <a:buFont typeface="Arial" panose="020B0604020202020204" pitchFamily="34" charset="0"/>
                        <a:buNone/>
                      </a:pPr>
                      <a:r>
                        <a:rPr lang="de-DE" sz="800" b="1" dirty="0">
                          <a:solidFill>
                            <a:schemeClr val="accent6">
                              <a:lumMod val="10000"/>
                            </a:schemeClr>
                          </a:solidFill>
                        </a:rPr>
                        <a:t>Vermögen-steuer</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Ablehnung Vermögensteuer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ausgesetzte Vermögensteuer für sehr hohe Vermögen revitalisieren;  vermögensbezogene Besteuerung stärken; Spitzenvermögen stärker an der Finanzierung beteiligen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nationale Vermögensteuer</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Wiedereinführung der Vermögensteuer; </a:t>
                      </a:r>
                      <a:br>
                        <a:rPr lang="de-DE" sz="800" dirty="0">
                          <a:solidFill>
                            <a:schemeClr val="accent6">
                              <a:lumMod val="10000"/>
                            </a:schemeClr>
                          </a:solidFill>
                        </a:rPr>
                      </a:br>
                      <a:r>
                        <a:rPr lang="de-DE" sz="800" dirty="0">
                          <a:solidFill>
                            <a:schemeClr val="accent6">
                              <a:lumMod val="10000"/>
                            </a:schemeClr>
                          </a:solidFill>
                        </a:rPr>
                        <a:t>einmalige Vermögensabgabe der Reichsten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Ablehnung von Vermögensteuer oder Vermögensabgabe</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Vermögenssteuer für Vermögen ab 25 Millionen Euro mit einem Steuersatz von 1 Prozent reaktivieren, der ab 100 Millionen Euro Vermögen auf 2 Prozent steigt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Vermögen- und Erbschaftsteuer abschaffen</a:t>
                      </a:r>
                    </a:p>
                  </a:txBody>
                  <a:tcPr>
                    <a:solidFill>
                      <a:schemeClr val="bg1"/>
                    </a:solidFill>
                  </a:tcPr>
                </a:tc>
                <a:extLst>
                  <a:ext uri="{0D108BD9-81ED-4DB2-BD59-A6C34878D82A}">
                    <a16:rowId xmlns:a16="http://schemas.microsoft.com/office/drawing/2014/main" val="3247857757"/>
                  </a:ext>
                </a:extLst>
              </a:tr>
            </a:tbl>
          </a:graphicData>
        </a:graphic>
      </p:graphicFrame>
      <p:pic>
        <p:nvPicPr>
          <p:cNvPr id="5" name="Grafik 4">
            <a:extLst>
              <a:ext uri="{FF2B5EF4-FFF2-40B4-BE49-F238E27FC236}">
                <a16:creationId xmlns:a16="http://schemas.microsoft.com/office/drawing/2014/main" id="{48129F0B-B0F1-760E-F0BF-C1AFAB8F1EF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40666" y="357796"/>
            <a:ext cx="599001" cy="589926"/>
          </a:xfrm>
          <a:prstGeom prst="rect">
            <a:avLst/>
          </a:prstGeom>
        </p:spPr>
      </p:pic>
    </p:spTree>
    <p:extLst>
      <p:ext uri="{BB962C8B-B14F-4D97-AF65-F5344CB8AC3E}">
        <p14:creationId xmlns:p14="http://schemas.microsoft.com/office/powerpoint/2010/main" val="3800346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A5BDD-340A-3420-FE09-1103C783315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0A26CDE-260D-20AA-1E9E-A8F4997001CE}"/>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10EC32DA-DE53-3703-5C2C-30D86B21354B}"/>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Steuern (2)</a:t>
            </a:r>
          </a:p>
        </p:txBody>
      </p:sp>
      <p:graphicFrame>
        <p:nvGraphicFramePr>
          <p:cNvPr id="9" name="Tabelle 8">
            <a:extLst>
              <a:ext uri="{FF2B5EF4-FFF2-40B4-BE49-F238E27FC236}">
                <a16:creationId xmlns:a16="http://schemas.microsoft.com/office/drawing/2014/main" id="{EE27D5DE-DEE9-14C1-9298-7A2F1605B97A}"/>
              </a:ext>
            </a:extLst>
          </p:cNvPr>
          <p:cNvGraphicFramePr>
            <a:graphicFrameLocks noGrp="1"/>
          </p:cNvGraphicFramePr>
          <p:nvPr>
            <p:extLst>
              <p:ext uri="{D42A27DB-BD31-4B8C-83A1-F6EECF244321}">
                <p14:modId xmlns:p14="http://schemas.microsoft.com/office/powerpoint/2010/main" val="3641695278"/>
              </p:ext>
            </p:extLst>
          </p:nvPr>
        </p:nvGraphicFramePr>
        <p:xfrm>
          <a:off x="250825" y="1147719"/>
          <a:ext cx="8642355" cy="3764006"/>
        </p:xfrm>
        <a:graphic>
          <a:graphicData uri="http://schemas.openxmlformats.org/drawingml/2006/table">
            <a:tbl>
              <a:tblPr firstRow="1" bandRow="1">
                <a:tableStyleId>{22838BEF-8BB2-4498-84A7-C5851F593DF1}</a:tableStyleId>
              </a:tblPr>
              <a:tblGrid>
                <a:gridCol w="766886">
                  <a:extLst>
                    <a:ext uri="{9D8B030D-6E8A-4147-A177-3AD203B41FA5}">
                      <a16:colId xmlns:a16="http://schemas.microsoft.com/office/drawing/2014/main" val="434067085"/>
                    </a:ext>
                  </a:extLst>
                </a:gridCol>
                <a:gridCol w="1125067">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4013832103"/>
                    </a:ext>
                  </a:extLst>
                </a:gridCol>
                <a:gridCol w="1125067">
                  <a:extLst>
                    <a:ext uri="{9D8B030D-6E8A-4147-A177-3AD203B41FA5}">
                      <a16:colId xmlns:a16="http://schemas.microsoft.com/office/drawing/2014/main" val="1791724751"/>
                    </a:ext>
                  </a:extLst>
                </a:gridCol>
                <a:gridCol w="1125067">
                  <a:extLst>
                    <a:ext uri="{9D8B030D-6E8A-4147-A177-3AD203B41FA5}">
                      <a16:colId xmlns:a16="http://schemas.microsoft.com/office/drawing/2014/main" val="2278928453"/>
                    </a:ext>
                  </a:extLst>
                </a:gridCol>
              </a:tblGrid>
              <a:tr h="383295">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kumimoji="0" lang="de-DE" sz="800" b="1" i="0" u="none" strike="noStrike" kern="1200" cap="none" spc="0" normalizeH="0" baseline="0" noProof="0" dirty="0">
                          <a:ln>
                            <a:noFill/>
                          </a:ln>
                          <a:solidFill>
                            <a:srgbClr val="DADADA">
                              <a:lumMod val="10000"/>
                            </a:srgbClr>
                          </a:solidFill>
                          <a:effectLst/>
                          <a:uLnTx/>
                          <a:uFillTx/>
                          <a:latin typeface="+mn-lt"/>
                          <a:ea typeface="+mn-ea"/>
                          <a:cs typeface="+mn-cs"/>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1993133">
                <a:tc>
                  <a:txBody>
                    <a:bodyPr/>
                    <a:lstStyle/>
                    <a:p>
                      <a:pPr marL="0" indent="0">
                        <a:buFont typeface="Arial" panose="020B0604020202020204" pitchFamily="34" charset="0"/>
                        <a:buNone/>
                      </a:pPr>
                      <a:r>
                        <a:rPr lang="de-DE" sz="800" b="1" dirty="0">
                          <a:solidFill>
                            <a:schemeClr val="accent6">
                              <a:lumMod val="10000"/>
                            </a:schemeClr>
                          </a:solidFill>
                        </a:rPr>
                        <a:t>Abgeltungs-steuer</a:t>
                      </a:r>
                    </a:p>
                  </a:txBody>
                  <a:tcPr>
                    <a:solidFill>
                      <a:schemeClr val="bg1"/>
                    </a:solidFill>
                  </a:tcPr>
                </a:tc>
                <a:tc>
                  <a:txBody>
                    <a:bodyPr/>
                    <a:lstStyle/>
                    <a:p>
                      <a:pPr rtl="0" fontAlgn="base"/>
                      <a:r>
                        <a:rPr lang="de-DE" sz="800" b="0" i="0" kern="1200" dirty="0">
                          <a:solidFill>
                            <a:schemeClr val="accent6">
                              <a:lumMod val="10000"/>
                            </a:schemeClr>
                          </a:solidFill>
                          <a:effectLst/>
                          <a:latin typeface="+mn-lt"/>
                          <a:ea typeface="+mn-ea"/>
                          <a:cs typeface="+mn-cs"/>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Vermögen sollen stärker besteuert werden als Arbeit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Im Fokus: Auseinanderklaffen der Besteuerung von Arbeits- und Kapitaleinkommen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Einkommen aus Arbeit wird bisher deutlich stärker besteuert als Einkommen aus Kapital; Einkommen aus Kapital soll unter die Einkommens-steuer fallen</a:t>
                      </a:r>
                    </a:p>
                  </a:txBody>
                  <a:tcPr>
                    <a:solidFill>
                      <a:schemeClr val="bg1"/>
                    </a:solidFill>
                  </a:tcPr>
                </a:tc>
                <a:tc>
                  <a:txBody>
                    <a:bodyPr/>
                    <a:lstStyle/>
                    <a:p>
                      <a:pPr marL="0" indent="0">
                        <a:buFont typeface="Arial" panose="020B0604020202020204" pitchFamily="34" charset="0"/>
                        <a:buNone/>
                      </a:pPr>
                      <a:r>
                        <a:rPr lang="de-DE" sz="800" kern="1200" dirty="0" err="1">
                          <a:solidFill>
                            <a:schemeClr val="accent6">
                              <a:lumMod val="10000"/>
                            </a:schemeClr>
                          </a:solidFill>
                          <a:latin typeface="+mn-lt"/>
                          <a:ea typeface="+mn-ea"/>
                          <a:cs typeface="+mn-cs"/>
                        </a:rPr>
                        <a:t>Verlustverrech-nungsbeschränkung</a:t>
                      </a:r>
                      <a:r>
                        <a:rPr lang="de-DE" sz="800" kern="1200" dirty="0">
                          <a:solidFill>
                            <a:schemeClr val="accent6">
                              <a:lumMod val="10000"/>
                            </a:schemeClr>
                          </a:solidFill>
                          <a:latin typeface="+mn-lt"/>
                          <a:ea typeface="+mn-ea"/>
                          <a:cs typeface="+mn-cs"/>
                        </a:rPr>
                        <a:t> innerhalb der Abgeltungsteuer vollständig abschaffen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Kapitalerträge wie Arbeitseinkommen mit dem normalen Einkommenssteuer-satz belasten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4144084503"/>
                  </a:ext>
                </a:extLst>
              </a:tr>
              <a:tr h="1387578">
                <a:tc>
                  <a:txBody>
                    <a:bodyPr/>
                    <a:lstStyle/>
                    <a:p>
                      <a:pPr marL="0" indent="0">
                        <a:buFont typeface="Arial" panose="020B0604020202020204" pitchFamily="34" charset="0"/>
                        <a:buNone/>
                      </a:pPr>
                      <a:r>
                        <a:rPr lang="de-DE" sz="800" b="1" dirty="0">
                          <a:solidFill>
                            <a:schemeClr val="accent6">
                              <a:lumMod val="10000"/>
                            </a:schemeClr>
                          </a:solidFill>
                        </a:rPr>
                        <a:t>Gewerbe-steuer</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Reform der Gewerbesteuer in eine Gemeinde-wirtschaftsteuer</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Gewerbesteuer durch eine international systemtaugliche Alternative ersetzen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ausländische Gewinne sollen bei Gewerbesteuer nicht vom Gewerbeertrag abgezogen werden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3247857757"/>
                  </a:ext>
                </a:extLst>
              </a:tr>
            </a:tbl>
          </a:graphicData>
        </a:graphic>
      </p:graphicFrame>
      <p:pic>
        <p:nvPicPr>
          <p:cNvPr id="4" name="Grafik 3">
            <a:extLst>
              <a:ext uri="{FF2B5EF4-FFF2-40B4-BE49-F238E27FC236}">
                <a16:creationId xmlns:a16="http://schemas.microsoft.com/office/drawing/2014/main" id="{5A0EF94D-294D-E14E-94F3-CB200773949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40666" y="357796"/>
            <a:ext cx="599001" cy="589926"/>
          </a:xfrm>
          <a:prstGeom prst="rect">
            <a:avLst/>
          </a:prstGeom>
        </p:spPr>
      </p:pic>
    </p:spTree>
    <p:extLst>
      <p:ext uri="{BB962C8B-B14F-4D97-AF65-F5344CB8AC3E}">
        <p14:creationId xmlns:p14="http://schemas.microsoft.com/office/powerpoint/2010/main" val="2115398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83642-1D70-2BC9-8EED-BB7C1767046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E382D4-5E90-DCF9-125C-494C3E5AA02E}"/>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F0C451A2-0956-661C-D7FD-322A643B81AB}"/>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Gute Rente für Jung und Alt (1)</a:t>
            </a:r>
          </a:p>
        </p:txBody>
      </p:sp>
      <p:graphicFrame>
        <p:nvGraphicFramePr>
          <p:cNvPr id="9" name="Tabelle 8">
            <a:extLst>
              <a:ext uri="{FF2B5EF4-FFF2-40B4-BE49-F238E27FC236}">
                <a16:creationId xmlns:a16="http://schemas.microsoft.com/office/drawing/2014/main" id="{93D4F0C1-CCE1-1723-3390-450A00B24FA1}"/>
              </a:ext>
            </a:extLst>
          </p:cNvPr>
          <p:cNvGraphicFramePr>
            <a:graphicFrameLocks noGrp="1"/>
          </p:cNvGraphicFramePr>
          <p:nvPr>
            <p:extLst>
              <p:ext uri="{D42A27DB-BD31-4B8C-83A1-F6EECF244321}">
                <p14:modId xmlns:p14="http://schemas.microsoft.com/office/powerpoint/2010/main" val="1602231940"/>
              </p:ext>
            </p:extLst>
          </p:nvPr>
        </p:nvGraphicFramePr>
        <p:xfrm>
          <a:off x="250825" y="1144236"/>
          <a:ext cx="8642348" cy="3768882"/>
        </p:xfrm>
        <a:graphic>
          <a:graphicData uri="http://schemas.openxmlformats.org/drawingml/2006/table">
            <a:tbl>
              <a:tblPr firstRow="1" bandRow="1">
                <a:tableStyleId>{22838BEF-8BB2-4498-84A7-C5851F593DF1}</a:tableStyleId>
              </a:tblPr>
              <a:tblGrid>
                <a:gridCol w="810531">
                  <a:extLst>
                    <a:ext uri="{9D8B030D-6E8A-4147-A177-3AD203B41FA5}">
                      <a16:colId xmlns:a16="http://schemas.microsoft.com/office/drawing/2014/main" val="434067085"/>
                    </a:ext>
                  </a:extLst>
                </a:gridCol>
                <a:gridCol w="1118831">
                  <a:extLst>
                    <a:ext uri="{9D8B030D-6E8A-4147-A177-3AD203B41FA5}">
                      <a16:colId xmlns:a16="http://schemas.microsoft.com/office/drawing/2014/main" val="1784644800"/>
                    </a:ext>
                  </a:extLst>
                </a:gridCol>
                <a:gridCol w="1118831">
                  <a:extLst>
                    <a:ext uri="{9D8B030D-6E8A-4147-A177-3AD203B41FA5}">
                      <a16:colId xmlns:a16="http://schemas.microsoft.com/office/drawing/2014/main" val="3535574530"/>
                    </a:ext>
                  </a:extLst>
                </a:gridCol>
                <a:gridCol w="1118831">
                  <a:extLst>
                    <a:ext uri="{9D8B030D-6E8A-4147-A177-3AD203B41FA5}">
                      <a16:colId xmlns:a16="http://schemas.microsoft.com/office/drawing/2014/main" val="3547132671"/>
                    </a:ext>
                  </a:extLst>
                </a:gridCol>
                <a:gridCol w="1118831">
                  <a:extLst>
                    <a:ext uri="{9D8B030D-6E8A-4147-A177-3AD203B41FA5}">
                      <a16:colId xmlns:a16="http://schemas.microsoft.com/office/drawing/2014/main" val="2007311187"/>
                    </a:ext>
                  </a:extLst>
                </a:gridCol>
                <a:gridCol w="1118831">
                  <a:extLst>
                    <a:ext uri="{9D8B030D-6E8A-4147-A177-3AD203B41FA5}">
                      <a16:colId xmlns:a16="http://schemas.microsoft.com/office/drawing/2014/main" val="3777971606"/>
                    </a:ext>
                  </a:extLst>
                </a:gridCol>
                <a:gridCol w="1118831">
                  <a:extLst>
                    <a:ext uri="{9D8B030D-6E8A-4147-A177-3AD203B41FA5}">
                      <a16:colId xmlns:a16="http://schemas.microsoft.com/office/drawing/2014/main" val="3697120217"/>
                    </a:ext>
                  </a:extLst>
                </a:gridCol>
                <a:gridCol w="1118831">
                  <a:extLst>
                    <a:ext uri="{9D8B030D-6E8A-4147-A177-3AD203B41FA5}">
                      <a16:colId xmlns:a16="http://schemas.microsoft.com/office/drawing/2014/main" val="288396120"/>
                    </a:ext>
                  </a:extLst>
                </a:gridCol>
              </a:tblGrid>
              <a:tr h="139500">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kumimoji="0" lang="de-DE" sz="800" b="1" i="0" u="none" strike="noStrike" kern="1200" cap="none" spc="0" normalizeH="0" baseline="0" noProof="0" dirty="0">
                          <a:ln>
                            <a:noFill/>
                          </a:ln>
                          <a:solidFill>
                            <a:srgbClr val="DADADA">
                              <a:lumMod val="10000"/>
                            </a:srgbClr>
                          </a:solidFill>
                          <a:effectLst/>
                          <a:uLnTx/>
                          <a:uFillTx/>
                          <a:latin typeface="+mn-lt"/>
                          <a:ea typeface="+mn-ea"/>
                          <a:cs typeface="+mn-cs"/>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686750">
                <a:tc>
                  <a:txBody>
                    <a:bodyPr/>
                    <a:lstStyle/>
                    <a:p>
                      <a:pPr marL="0" indent="0">
                        <a:buFont typeface="Arial" panose="020B0604020202020204" pitchFamily="34" charset="0"/>
                        <a:buNone/>
                      </a:pPr>
                      <a:r>
                        <a:rPr lang="de-DE" sz="800" b="1" dirty="0">
                          <a:solidFill>
                            <a:schemeClr val="accent6">
                              <a:lumMod val="10000"/>
                            </a:schemeClr>
                          </a:solidFill>
                        </a:rPr>
                        <a:t>Stabilisierung und </a:t>
                      </a:r>
                      <a:br>
                        <a:rPr lang="de-DE" sz="800" b="1" dirty="0">
                          <a:solidFill>
                            <a:schemeClr val="accent6">
                              <a:lumMod val="10000"/>
                            </a:schemeClr>
                          </a:solidFill>
                        </a:rPr>
                      </a:br>
                      <a:r>
                        <a:rPr lang="de-DE" sz="800" b="1" dirty="0">
                          <a:solidFill>
                            <a:schemeClr val="accent6">
                              <a:lumMod val="10000"/>
                            </a:schemeClr>
                          </a:solidFill>
                        </a:rPr>
                        <a:t>Anhebung Rentenniveau auf 53 %</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effectLst/>
                        </a:rPr>
                        <a:t>Keine Renten-kürzungen; durch wirtschaftliches Wachstum stabiles Rentenniveau</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effectLst/>
                        </a:rPr>
                        <a:t>Stabilisierung Rentenniveau bei </a:t>
                      </a:r>
                      <a:br>
                        <a:rPr lang="de-DE" sz="800" kern="1200" dirty="0">
                          <a:solidFill>
                            <a:sysClr val="windowText" lastClr="000000"/>
                          </a:solidFill>
                          <a:effectLst/>
                        </a:rPr>
                      </a:br>
                      <a:r>
                        <a:rPr lang="de-DE" sz="800" kern="1200" dirty="0">
                          <a:solidFill>
                            <a:sysClr val="windowText" lastClr="000000"/>
                          </a:solidFill>
                          <a:effectLst/>
                        </a:rPr>
                        <a:t>48 %</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effectLst/>
                        </a:rPr>
                        <a:t>Rentenniveau bei mind. 48 % </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ysClr val="windowText" lastClr="000000"/>
                          </a:solidFill>
                        </a:rPr>
                        <a:t>Rentenniveau wieder auf 53 % anheben</a:t>
                      </a:r>
                      <a:endParaRPr lang="de-DE" sz="800" dirty="0">
                        <a:solidFill>
                          <a:schemeClr val="accent6">
                            <a:lumMod val="10000"/>
                          </a:schemeClr>
                        </a:solidFill>
                      </a:endParaRP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latin typeface="+mn-lt"/>
                          <a:ea typeface="+mn-ea"/>
                          <a:cs typeface="+mn-cs"/>
                        </a:rPr>
                        <a:t>deutlich mehr kapitalgedeckte Elemente in der Gesetzlichen Rentenversicherung</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latin typeface="+mn-lt"/>
                          <a:ea typeface="+mn-ea"/>
                          <a:cs typeface="+mn-cs"/>
                        </a:rPr>
                        <a:t>Grundlegende Reform der Renten-versicherung nach dem österreichischem Vorbild  (mind. 75 %) </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53 % zu niedrig</a:t>
                      </a:r>
                    </a:p>
                  </a:txBody>
                  <a:tcPr>
                    <a:solidFill>
                      <a:schemeClr val="bg1"/>
                    </a:solidFill>
                  </a:tcPr>
                </a:tc>
                <a:extLst>
                  <a:ext uri="{0D108BD9-81ED-4DB2-BD59-A6C34878D82A}">
                    <a16:rowId xmlns:a16="http://schemas.microsoft.com/office/drawing/2014/main" val="4144084503"/>
                  </a:ext>
                </a:extLst>
              </a:tr>
              <a:tr h="827562">
                <a:tc>
                  <a:txBody>
                    <a:bodyPr/>
                    <a:lstStyle/>
                    <a:p>
                      <a:pPr marL="0" indent="0">
                        <a:buFont typeface="Arial" panose="020B0604020202020204" pitchFamily="34" charset="0"/>
                        <a:buNone/>
                      </a:pPr>
                      <a:r>
                        <a:rPr lang="de-DE" sz="800" b="1" dirty="0">
                          <a:solidFill>
                            <a:schemeClr val="accent6">
                              <a:lumMod val="10000"/>
                            </a:schemeClr>
                          </a:solidFill>
                        </a:rPr>
                        <a:t>Keine Anhebung der Regelalters-grenze</a:t>
                      </a:r>
                    </a:p>
                    <a:p>
                      <a:pPr marL="0" indent="0">
                        <a:buFont typeface="Arial" panose="020B0604020202020204" pitchFamily="34" charset="0"/>
                        <a:buNone/>
                      </a:pPr>
                      <a:br>
                        <a:rPr lang="de-DE" sz="800" b="1" dirty="0">
                          <a:solidFill>
                            <a:schemeClr val="accent6">
                              <a:lumMod val="10000"/>
                            </a:schemeClr>
                          </a:solidFill>
                        </a:rPr>
                      </a:br>
                      <a:r>
                        <a:rPr lang="de-DE" sz="800" b="1" dirty="0">
                          <a:solidFill>
                            <a:schemeClr val="accent6">
                              <a:lumMod val="10000"/>
                            </a:schemeClr>
                          </a:solidFill>
                        </a:rPr>
                        <a:t>Festhalten an </a:t>
                      </a:r>
                      <a:br>
                        <a:rPr lang="de-DE" sz="800" b="1" dirty="0">
                          <a:solidFill>
                            <a:schemeClr val="accent6">
                              <a:lumMod val="10000"/>
                            </a:schemeClr>
                          </a:solidFill>
                        </a:rPr>
                      </a:br>
                      <a:r>
                        <a:rPr lang="de-DE" sz="800" b="1" dirty="0">
                          <a:solidFill>
                            <a:schemeClr val="accent6">
                              <a:lumMod val="10000"/>
                            </a:schemeClr>
                          </a:solidFill>
                        </a:rPr>
                        <a:t>Rente mit 63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Festhalten an bestehender Regel-</a:t>
                      </a:r>
                      <a:r>
                        <a:rPr lang="de-DE" sz="800" dirty="0" err="1">
                          <a:solidFill>
                            <a:schemeClr val="accent6">
                              <a:lumMod val="10000"/>
                            </a:schemeClr>
                          </a:solidFill>
                        </a:rPr>
                        <a:t>ung</a:t>
                      </a:r>
                      <a:r>
                        <a:rPr lang="de-DE" sz="800" dirty="0">
                          <a:solidFill>
                            <a:schemeClr val="accent6">
                              <a:lumMod val="10000"/>
                            </a:schemeClr>
                          </a:solidFill>
                        </a:rPr>
                        <a:t> zum Renten-eintritt; </a:t>
                      </a:r>
                      <a:r>
                        <a:rPr lang="de-DE" sz="800" dirty="0" err="1">
                          <a:solidFill>
                            <a:schemeClr val="accent6">
                              <a:lumMod val="10000"/>
                            </a:schemeClr>
                          </a:solidFill>
                        </a:rPr>
                        <a:t>Beibe</a:t>
                      </a:r>
                      <a:r>
                        <a:rPr lang="de-DE" sz="800" dirty="0">
                          <a:solidFill>
                            <a:schemeClr val="accent6">
                              <a:lumMod val="10000"/>
                            </a:schemeClr>
                          </a:solidFill>
                        </a:rPr>
                        <a:t>-haltung Regelung für besonders langjährig Versicherte</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effectLst/>
                        </a:rPr>
                        <a:t>keine Anhebung des Rentenalters;</a:t>
                      </a:r>
                      <a:br>
                        <a:rPr lang="de-DE" sz="800" kern="1200" dirty="0">
                          <a:solidFill>
                            <a:sysClr val="windowText" lastClr="000000"/>
                          </a:solidFill>
                          <a:effectLst/>
                        </a:rPr>
                      </a:br>
                      <a:r>
                        <a:rPr lang="de-DE" sz="800" kern="1200" dirty="0">
                          <a:solidFill>
                            <a:sysClr val="windowText" lastClr="000000"/>
                          </a:solidFill>
                          <a:effectLst/>
                        </a:rPr>
                        <a:t>Festhalten an abschlagsfreiem Renteneintritt nach 45 Beitragsjahren</a:t>
                      </a:r>
                      <a:endParaRPr lang="de-DE" sz="800" dirty="0">
                        <a:solidFill>
                          <a:schemeClr val="accent6">
                            <a:lumMod val="10000"/>
                          </a:schemeClr>
                        </a:solidFill>
                      </a:endParaRP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effectLst/>
                        </a:rPr>
                        <a:t>Festhalten an </a:t>
                      </a:r>
                      <a:br>
                        <a:rPr lang="de-DE" sz="800" kern="1200" dirty="0">
                          <a:solidFill>
                            <a:sysClr val="windowText" lastClr="000000"/>
                          </a:solidFill>
                          <a:effectLst/>
                        </a:rPr>
                      </a:br>
                      <a:r>
                        <a:rPr lang="de-DE" sz="800" kern="1200" dirty="0">
                          <a:solidFill>
                            <a:sysClr val="windowText" lastClr="000000"/>
                          </a:solidFill>
                          <a:effectLst/>
                        </a:rPr>
                        <a:t>Rente mit 67;  </a:t>
                      </a:r>
                      <a:br>
                        <a:rPr lang="de-DE" sz="800" kern="1200" dirty="0">
                          <a:solidFill>
                            <a:sysClr val="windowText" lastClr="000000"/>
                          </a:solidFill>
                          <a:effectLst/>
                        </a:rPr>
                      </a:br>
                      <a:r>
                        <a:rPr lang="de-DE" sz="800" kern="1200" dirty="0">
                          <a:solidFill>
                            <a:sysClr val="windowText" lastClr="000000"/>
                          </a:solidFill>
                          <a:effectLst/>
                        </a:rPr>
                        <a:t>Rente mit 63 beibehalten; </a:t>
                      </a:r>
                      <a:br>
                        <a:rPr lang="de-DE" sz="800" kern="1200" dirty="0">
                          <a:solidFill>
                            <a:sysClr val="windowText" lastClr="000000"/>
                          </a:solidFill>
                          <a:effectLst/>
                        </a:rPr>
                      </a:br>
                      <a:r>
                        <a:rPr lang="de-DE" sz="800" kern="1200" dirty="0">
                          <a:solidFill>
                            <a:sysClr val="windowText" lastClr="000000"/>
                          </a:solidFill>
                          <a:effectLst/>
                        </a:rPr>
                        <a:t>flexible Übergänge in die Altersrente  </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abschlagsfreie Rente ab 60 Jahre für alle, die 40 Jahre lang gearbeitet und Beiträge gezahlt haben </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Flexibler Eintritt, je später jemand in Rente geht, desto höher die Rente</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Wer 45 Jahre gearbeitet hat, muss abschlagsfrei mit 63 Jahren in Rente gehen können; keine Erhöhung des Renteneintrittsalters</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Ermöglichung eines flexiblen Renteneintrittsalters, abschlagsfrei nach 45 beitrags-pflichtigen Arbeitsjahren</a:t>
                      </a:r>
                    </a:p>
                  </a:txBody>
                  <a:tcPr>
                    <a:solidFill>
                      <a:schemeClr val="bg1"/>
                    </a:solidFill>
                  </a:tcPr>
                </a:tc>
                <a:extLst>
                  <a:ext uri="{0D108BD9-81ED-4DB2-BD59-A6C34878D82A}">
                    <a16:rowId xmlns:a16="http://schemas.microsoft.com/office/drawing/2014/main" val="2803296097"/>
                  </a:ext>
                </a:extLst>
              </a:tr>
              <a:tr h="750914">
                <a:tc>
                  <a:txBody>
                    <a:bodyPr/>
                    <a:lstStyle/>
                    <a:p>
                      <a:pPr marL="0" indent="0">
                        <a:buFont typeface="Arial" panose="020B0604020202020204" pitchFamily="34" charset="0"/>
                        <a:buNone/>
                      </a:pPr>
                      <a:r>
                        <a:rPr lang="de-DE" sz="800" b="1" dirty="0">
                          <a:solidFill>
                            <a:schemeClr val="accent6">
                              <a:lumMod val="10000"/>
                            </a:schemeClr>
                          </a:solidFill>
                        </a:rPr>
                        <a:t>Einführung Erwerbs-tätigen-versicherung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verbindliche Altersvorsorge für Selbstständige, die nicht anderweitig ausreichend abgesichert sind</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langfristig alle Erwerbstätigen in die Solidarität der GRV,  zunächst alle Selbstständigen absichern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erste Schritte: </a:t>
                      </a:r>
                      <a:br>
                        <a:rPr lang="de-DE" sz="800" dirty="0">
                          <a:solidFill>
                            <a:schemeClr val="accent6">
                              <a:lumMod val="10000"/>
                            </a:schemeClr>
                          </a:solidFill>
                        </a:rPr>
                      </a:br>
                      <a:r>
                        <a:rPr lang="de-DE" sz="800" dirty="0">
                          <a:solidFill>
                            <a:schemeClr val="accent6">
                              <a:lumMod val="10000"/>
                            </a:schemeClr>
                          </a:solidFill>
                        </a:rPr>
                        <a:t>Einbezug Abgeordnete; perspektivisch Beamte sowie nicht abgesicherte Selbstständige</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ysClr val="windowText" lastClr="000000"/>
                          </a:solidFill>
                        </a:rPr>
                        <a:t>solidarische Erwerbstätigen-versicherung</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individuelle Vorsorge fördern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alle Erwerbstätigen und Selbstständigen in die Sozialversicherung-en einbeziehen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3202346988"/>
                  </a:ext>
                </a:extLst>
              </a:tr>
              <a:tr h="827562">
                <a:tc>
                  <a:txBody>
                    <a:bodyPr/>
                    <a:lstStyle/>
                    <a:p>
                      <a:pPr marL="0" indent="0">
                        <a:buFont typeface="Arial" panose="020B0604020202020204" pitchFamily="34" charset="0"/>
                        <a:buNone/>
                      </a:pPr>
                      <a:r>
                        <a:rPr lang="de-DE" sz="800" b="1" dirty="0">
                          <a:solidFill>
                            <a:schemeClr val="accent6">
                              <a:lumMod val="10000"/>
                            </a:schemeClr>
                          </a:solidFill>
                        </a:rPr>
                        <a:t>Position betriebliche</a:t>
                      </a:r>
                      <a:br>
                        <a:rPr lang="de-DE" sz="800" b="1" dirty="0">
                          <a:solidFill>
                            <a:schemeClr val="accent6">
                              <a:lumMod val="10000"/>
                            </a:schemeClr>
                          </a:solidFill>
                        </a:rPr>
                      </a:br>
                      <a:r>
                        <a:rPr lang="de-DE" sz="800" b="1" dirty="0">
                          <a:solidFill>
                            <a:schemeClr val="accent6">
                              <a:lumMod val="10000"/>
                            </a:schemeClr>
                          </a:solidFill>
                        </a:rPr>
                        <a:t>Alters-vorsorge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Unterstützung KMU bei Abschluss von </a:t>
                      </a:r>
                      <a:r>
                        <a:rPr lang="de-DE" sz="800" dirty="0" err="1">
                          <a:solidFill>
                            <a:schemeClr val="accent6">
                              <a:lumMod val="10000"/>
                            </a:schemeClr>
                          </a:solidFill>
                        </a:rPr>
                        <a:t>bAV</a:t>
                      </a:r>
                      <a:endParaRPr lang="de-DE" sz="800" dirty="0">
                        <a:solidFill>
                          <a:schemeClr val="accent6">
                            <a:lumMod val="10000"/>
                          </a:schemeClr>
                        </a:solidFill>
                      </a:endParaRP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err="1">
                          <a:solidFill>
                            <a:schemeClr val="accent6">
                              <a:lumMod val="10000"/>
                            </a:schemeClr>
                          </a:solidFill>
                          <a:effectLst/>
                          <a:latin typeface="+mn-lt"/>
                          <a:ea typeface="+mn-ea"/>
                          <a:cs typeface="+mn-cs"/>
                        </a:rPr>
                        <a:t>bAV</a:t>
                      </a:r>
                      <a:r>
                        <a:rPr lang="de-DE" sz="800" kern="1200" dirty="0">
                          <a:solidFill>
                            <a:schemeClr val="accent6">
                              <a:lumMod val="10000"/>
                            </a:schemeClr>
                          </a:solidFill>
                          <a:effectLst/>
                          <a:latin typeface="+mn-lt"/>
                          <a:ea typeface="+mn-ea"/>
                          <a:cs typeface="+mn-cs"/>
                        </a:rPr>
                        <a:t> stärker fördern, die im Rahmen von TV ausgestaltet werden kann (Angebote ohne Beitragsgarantie) </a:t>
                      </a: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Bürger*</a:t>
                      </a:r>
                      <a:r>
                        <a:rPr lang="de-DE" sz="800" dirty="0" err="1">
                          <a:solidFill>
                            <a:schemeClr val="accent6">
                              <a:lumMod val="10000"/>
                            </a:schemeClr>
                          </a:solidFill>
                        </a:rPr>
                        <a:t>innenfonds</a:t>
                      </a:r>
                      <a:r>
                        <a:rPr lang="de-DE" sz="800" dirty="0">
                          <a:solidFill>
                            <a:schemeClr val="accent6">
                              <a:lumMod val="10000"/>
                            </a:schemeClr>
                          </a:solidFill>
                        </a:rPr>
                        <a:t> als Weg für </a:t>
                      </a:r>
                      <a:r>
                        <a:rPr lang="de-DE" sz="800" dirty="0" err="1">
                          <a:solidFill>
                            <a:schemeClr val="accent6">
                              <a:lumMod val="10000"/>
                            </a:schemeClr>
                          </a:solidFill>
                        </a:rPr>
                        <a:t>bAV</a:t>
                      </a:r>
                      <a:r>
                        <a:rPr lang="de-DE" sz="800" dirty="0">
                          <a:solidFill>
                            <a:schemeClr val="accent6">
                              <a:lumMod val="10000"/>
                            </a:schemeClr>
                          </a:solidFill>
                        </a:rPr>
                        <a:t> öffnen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Ergänzende </a:t>
                      </a:r>
                      <a:r>
                        <a:rPr lang="de-DE" sz="800" dirty="0" err="1">
                          <a:solidFill>
                            <a:schemeClr val="accent6">
                              <a:lumMod val="10000"/>
                            </a:schemeClr>
                          </a:solidFill>
                        </a:rPr>
                        <a:t>bAV</a:t>
                      </a:r>
                      <a:r>
                        <a:rPr lang="de-DE" sz="800" dirty="0">
                          <a:solidFill>
                            <a:schemeClr val="accent6">
                              <a:lumMod val="10000"/>
                            </a:schemeClr>
                          </a:solidFill>
                        </a:rPr>
                        <a:t>, die mind. zu 50 % von AG finanziert ist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höhere Aktienanteile</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754438077"/>
                  </a:ext>
                </a:extLst>
              </a:tr>
            </a:tbl>
          </a:graphicData>
        </a:graphic>
      </p:graphicFrame>
      <p:pic>
        <p:nvPicPr>
          <p:cNvPr id="5" name="Grafik 4">
            <a:extLst>
              <a:ext uri="{FF2B5EF4-FFF2-40B4-BE49-F238E27FC236}">
                <a16:creationId xmlns:a16="http://schemas.microsoft.com/office/drawing/2014/main" id="{EB48CC8C-7BA5-9931-551C-BACF5A54B762}"/>
              </a:ext>
            </a:extLst>
          </p:cNvPr>
          <p:cNvPicPr>
            <a:picLocks noChangeAspect="1"/>
          </p:cNvPicPr>
          <p:nvPr/>
        </p:nvPicPr>
        <p:blipFill>
          <a:blip r:embed="rId4"/>
          <a:stretch>
            <a:fillRect/>
          </a:stretch>
        </p:blipFill>
        <p:spPr>
          <a:xfrm>
            <a:off x="7405258" y="357760"/>
            <a:ext cx="541844" cy="577967"/>
          </a:xfrm>
          <a:prstGeom prst="rect">
            <a:avLst/>
          </a:prstGeom>
        </p:spPr>
      </p:pic>
    </p:spTree>
    <p:extLst>
      <p:ext uri="{BB962C8B-B14F-4D97-AF65-F5344CB8AC3E}">
        <p14:creationId xmlns:p14="http://schemas.microsoft.com/office/powerpoint/2010/main" val="1394465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2701E-F59B-778B-CF7E-AA437C988FF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E9127A0-31BD-797D-A4B8-907B9802DDE7}"/>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229EB214-D789-EE70-9DEC-326CF04AB97C}"/>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Gute Rente für Jung und Alt (2)</a:t>
            </a:r>
          </a:p>
        </p:txBody>
      </p:sp>
      <p:graphicFrame>
        <p:nvGraphicFramePr>
          <p:cNvPr id="9" name="Tabelle 8">
            <a:extLst>
              <a:ext uri="{FF2B5EF4-FFF2-40B4-BE49-F238E27FC236}">
                <a16:creationId xmlns:a16="http://schemas.microsoft.com/office/drawing/2014/main" id="{A607082F-C421-5D0C-3112-0D980183A5F5}"/>
              </a:ext>
            </a:extLst>
          </p:cNvPr>
          <p:cNvGraphicFramePr>
            <a:graphicFrameLocks noGrp="1"/>
          </p:cNvGraphicFramePr>
          <p:nvPr>
            <p:extLst>
              <p:ext uri="{D42A27DB-BD31-4B8C-83A1-F6EECF244321}">
                <p14:modId xmlns:p14="http://schemas.microsoft.com/office/powerpoint/2010/main" val="950345565"/>
              </p:ext>
            </p:extLst>
          </p:nvPr>
        </p:nvGraphicFramePr>
        <p:xfrm>
          <a:off x="252761" y="1144236"/>
          <a:ext cx="8640418" cy="3767488"/>
        </p:xfrm>
        <a:graphic>
          <a:graphicData uri="http://schemas.openxmlformats.org/drawingml/2006/table">
            <a:tbl>
              <a:tblPr firstRow="1" bandRow="1">
                <a:tableStyleId>{22838BEF-8BB2-4498-84A7-C5851F593DF1}</a:tableStyleId>
              </a:tblPr>
              <a:tblGrid>
                <a:gridCol w="775309">
                  <a:extLst>
                    <a:ext uri="{9D8B030D-6E8A-4147-A177-3AD203B41FA5}">
                      <a16:colId xmlns:a16="http://schemas.microsoft.com/office/drawing/2014/main" val="434067085"/>
                    </a:ext>
                  </a:extLst>
                </a:gridCol>
                <a:gridCol w="1123587">
                  <a:extLst>
                    <a:ext uri="{9D8B030D-6E8A-4147-A177-3AD203B41FA5}">
                      <a16:colId xmlns:a16="http://schemas.microsoft.com/office/drawing/2014/main" val="1784644800"/>
                    </a:ext>
                  </a:extLst>
                </a:gridCol>
                <a:gridCol w="1123587">
                  <a:extLst>
                    <a:ext uri="{9D8B030D-6E8A-4147-A177-3AD203B41FA5}">
                      <a16:colId xmlns:a16="http://schemas.microsoft.com/office/drawing/2014/main" val="3535574530"/>
                    </a:ext>
                  </a:extLst>
                </a:gridCol>
                <a:gridCol w="1123587">
                  <a:extLst>
                    <a:ext uri="{9D8B030D-6E8A-4147-A177-3AD203B41FA5}">
                      <a16:colId xmlns:a16="http://schemas.microsoft.com/office/drawing/2014/main" val="3547132671"/>
                    </a:ext>
                  </a:extLst>
                </a:gridCol>
                <a:gridCol w="1123587">
                  <a:extLst>
                    <a:ext uri="{9D8B030D-6E8A-4147-A177-3AD203B41FA5}">
                      <a16:colId xmlns:a16="http://schemas.microsoft.com/office/drawing/2014/main" val="2007311187"/>
                    </a:ext>
                  </a:extLst>
                </a:gridCol>
                <a:gridCol w="1123587">
                  <a:extLst>
                    <a:ext uri="{9D8B030D-6E8A-4147-A177-3AD203B41FA5}">
                      <a16:colId xmlns:a16="http://schemas.microsoft.com/office/drawing/2014/main" val="229879248"/>
                    </a:ext>
                  </a:extLst>
                </a:gridCol>
                <a:gridCol w="1123587">
                  <a:extLst>
                    <a:ext uri="{9D8B030D-6E8A-4147-A177-3AD203B41FA5}">
                      <a16:colId xmlns:a16="http://schemas.microsoft.com/office/drawing/2014/main" val="4040309424"/>
                    </a:ext>
                  </a:extLst>
                </a:gridCol>
                <a:gridCol w="1123587">
                  <a:extLst>
                    <a:ext uri="{9D8B030D-6E8A-4147-A177-3AD203B41FA5}">
                      <a16:colId xmlns:a16="http://schemas.microsoft.com/office/drawing/2014/main" val="739270226"/>
                    </a:ext>
                  </a:extLst>
                </a:gridCol>
              </a:tblGrid>
              <a:tr h="239281">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kumimoji="0" lang="de-DE" sz="800" b="1" i="0" u="none" strike="noStrike" kern="1200" cap="none" spc="0" normalizeH="0" baseline="0" noProof="0" dirty="0">
                          <a:ln>
                            <a:noFill/>
                          </a:ln>
                          <a:solidFill>
                            <a:srgbClr val="DADADA">
                              <a:lumMod val="10000"/>
                            </a:srgbClr>
                          </a:solidFill>
                          <a:effectLst/>
                          <a:uLnTx/>
                          <a:uFillTx/>
                          <a:latin typeface="+mn-lt"/>
                          <a:ea typeface="+mn-ea"/>
                          <a:cs typeface="+mn-cs"/>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1082064">
                <a:tc>
                  <a:txBody>
                    <a:bodyPr/>
                    <a:lstStyle/>
                    <a:p>
                      <a:pPr marL="0" indent="0">
                        <a:buFont typeface="Arial" panose="020B0604020202020204" pitchFamily="34" charset="0"/>
                        <a:buNone/>
                      </a:pPr>
                      <a:r>
                        <a:rPr lang="de-DE" sz="800" b="1" dirty="0">
                          <a:solidFill>
                            <a:schemeClr val="accent6">
                              <a:lumMod val="10000"/>
                            </a:schemeClr>
                          </a:solidFill>
                        </a:rPr>
                        <a:t>Position private Alters-vorsorge</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effectLst/>
                        </a:rPr>
                        <a:t>kapitalgedeckte Altersvorsorge für </a:t>
                      </a:r>
                      <a:br>
                        <a:rPr lang="de-DE" sz="800" kern="1200" dirty="0">
                          <a:solidFill>
                            <a:sysClr val="windowText" lastClr="000000"/>
                          </a:solidFill>
                          <a:effectLst/>
                        </a:rPr>
                      </a:br>
                      <a:r>
                        <a:rPr lang="de-DE" sz="800" kern="1200" dirty="0">
                          <a:solidFill>
                            <a:sysClr val="windowText" lastClr="000000"/>
                          </a:solidFill>
                          <a:effectLst/>
                        </a:rPr>
                        <a:t>6- bis 18-Jährige (zehn Euro pro Monat vom Staat)</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effectLst/>
                        </a:rPr>
                        <a:t>staatliche Förderung von privater Altersvorsorge nur für kostentrans-</a:t>
                      </a:r>
                      <a:r>
                        <a:rPr lang="de-DE" sz="800" kern="1200" dirty="0" err="1">
                          <a:solidFill>
                            <a:sysClr val="windowText" lastClr="000000"/>
                          </a:solidFill>
                          <a:effectLst/>
                        </a:rPr>
                        <a:t>parente</a:t>
                      </a:r>
                      <a:r>
                        <a:rPr lang="de-DE" sz="800" kern="1200" dirty="0">
                          <a:solidFill>
                            <a:sysClr val="windowText" lastClr="000000"/>
                          </a:solidFill>
                          <a:effectLst/>
                        </a:rPr>
                        <a:t> Anbieter und auf kleine/mittlere Einkommen konzentriert</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effectLst/>
                        </a:rPr>
                        <a:t>öffentlich verwalteter Fonds u.a. zur Stärkung geringerer und mittlerer Renten für private Altersvorsorge</a:t>
                      </a:r>
                      <a:endParaRPr lang="de-DE" sz="800" dirty="0">
                        <a:solidFill>
                          <a:schemeClr val="accent6">
                            <a:lumMod val="10000"/>
                          </a:schemeClr>
                        </a:solidFill>
                      </a:endParaRP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Möglichkeit schaffen, Riester-Verträge </a:t>
                      </a:r>
                      <a:r>
                        <a:rPr lang="de-DE" sz="800" dirty="0" err="1">
                          <a:solidFill>
                            <a:schemeClr val="accent6">
                              <a:lumMod val="10000"/>
                            </a:schemeClr>
                          </a:solidFill>
                        </a:rPr>
                        <a:t>u.ä.</a:t>
                      </a:r>
                      <a:r>
                        <a:rPr lang="de-DE" sz="800" dirty="0">
                          <a:solidFill>
                            <a:schemeClr val="accent6">
                              <a:lumMod val="10000"/>
                            </a:schemeClr>
                          </a:solidFill>
                        </a:rPr>
                        <a:t> Zusatzrenten in </a:t>
                      </a:r>
                      <a:r>
                        <a:rPr lang="de-DE" sz="800" dirty="0" err="1">
                          <a:solidFill>
                            <a:schemeClr val="accent6">
                              <a:lumMod val="10000"/>
                            </a:schemeClr>
                          </a:solidFill>
                        </a:rPr>
                        <a:t>gRV</a:t>
                      </a:r>
                      <a:r>
                        <a:rPr lang="de-DE" sz="800" dirty="0">
                          <a:solidFill>
                            <a:schemeClr val="accent6">
                              <a:lumMod val="10000"/>
                            </a:schemeClr>
                          </a:solidFill>
                        </a:rPr>
                        <a:t> zu überführen</a:t>
                      </a:r>
                    </a:p>
                    <a:p>
                      <a:pPr marL="171450" indent="-171450">
                        <a:buFont typeface="Arial" panose="020B0604020202020204" pitchFamily="34" charset="0"/>
                        <a:buChar char="•"/>
                      </a:pP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Steuerlich gefördertes Altersvorsorgedepots für die private Altersvorsorg</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keine Spekulation mit der Rente am Aktienmarkt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Stärkung der privaten Altersvorsorge durch höhere Pauschbeträge</a:t>
                      </a:r>
                    </a:p>
                  </a:txBody>
                  <a:tcPr>
                    <a:solidFill>
                      <a:schemeClr val="bg1"/>
                    </a:solidFill>
                  </a:tcPr>
                </a:tc>
                <a:extLst>
                  <a:ext uri="{0D108BD9-81ED-4DB2-BD59-A6C34878D82A}">
                    <a16:rowId xmlns:a16="http://schemas.microsoft.com/office/drawing/2014/main" val="4144084503"/>
                  </a:ext>
                </a:extLst>
              </a:tr>
              <a:tr h="1329393">
                <a:tc>
                  <a:txBody>
                    <a:bodyPr/>
                    <a:lstStyle/>
                    <a:p>
                      <a:pPr marL="0" indent="0">
                        <a:buFont typeface="Arial" panose="020B0604020202020204" pitchFamily="34" charset="0"/>
                        <a:buNone/>
                      </a:pPr>
                      <a:r>
                        <a:rPr lang="de-DE" sz="800" b="1" dirty="0">
                          <a:solidFill>
                            <a:schemeClr val="accent6">
                              <a:lumMod val="10000"/>
                            </a:schemeClr>
                          </a:solidFill>
                        </a:rPr>
                        <a:t>Anreize für Arbeiten </a:t>
                      </a:r>
                      <a:br>
                        <a:rPr lang="de-DE" sz="800" b="1" dirty="0">
                          <a:solidFill>
                            <a:schemeClr val="accent6">
                              <a:lumMod val="10000"/>
                            </a:schemeClr>
                          </a:solidFill>
                        </a:rPr>
                      </a:br>
                      <a:r>
                        <a:rPr lang="de-DE" sz="800" b="1" dirty="0">
                          <a:solidFill>
                            <a:schemeClr val="accent6">
                              <a:lumMod val="10000"/>
                            </a:schemeClr>
                          </a:solidFill>
                        </a:rPr>
                        <a:t>im Rentenalter</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effectLst/>
                        </a:rPr>
                        <a:t>bis zu 2.000 € steuerfreies Gehalt für freiwillig weiterarbeitende Rentner*innen;</a:t>
                      </a:r>
                      <a:br>
                        <a:rPr lang="de-DE" sz="800" kern="1200" dirty="0">
                          <a:solidFill>
                            <a:sysClr val="windowText" lastClr="000000"/>
                          </a:solidFill>
                          <a:effectLst/>
                        </a:rPr>
                      </a:br>
                      <a:r>
                        <a:rPr lang="de-DE" sz="800" kern="1200" dirty="0">
                          <a:solidFill>
                            <a:sysClr val="windowText" lastClr="000000"/>
                          </a:solidFill>
                          <a:effectLst/>
                        </a:rPr>
                        <a:t>Abschaffung Vorbeschäftigungs-verbot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Abschaffung Vorbeschäftigungs-verbot; Auszahlung AG-Beitrag (ALV, GRV) direkt an Beschäftigte bei Weiterarbeit; Option anstelle monatlicher </a:t>
                      </a:r>
                    </a:p>
                    <a:p>
                      <a:pPr marL="0" indent="0">
                        <a:buFont typeface="Arial" panose="020B0604020202020204" pitchFamily="34" charset="0"/>
                        <a:buNone/>
                      </a:pPr>
                      <a:r>
                        <a:rPr lang="de-DE" sz="800" dirty="0">
                          <a:solidFill>
                            <a:schemeClr val="accent6">
                              <a:lumMod val="10000"/>
                            </a:schemeClr>
                          </a:solidFill>
                        </a:rPr>
                        <a:t>Zuschläge Einmalzahlung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Auszahlung AG-Beitrag (ALV, GRV) direkt an Beschäftigte bei Weiterarbeit; Anreize zur Weiterarbeit beibehalten</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flexibler Eintritt</a:t>
                      </a: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Arbeitsanreize für Rentner durch einen zusätzlichen Steuergrundfrei-betrag in Höhe von 12.000 Euro</a:t>
                      </a:r>
                    </a:p>
                  </a:txBody>
                  <a:tcPr>
                    <a:solidFill>
                      <a:schemeClr val="bg1"/>
                    </a:solidFill>
                  </a:tcPr>
                </a:tc>
                <a:extLst>
                  <a:ext uri="{0D108BD9-81ED-4DB2-BD59-A6C34878D82A}">
                    <a16:rowId xmlns:a16="http://schemas.microsoft.com/office/drawing/2014/main" val="2803296097"/>
                  </a:ext>
                </a:extLst>
              </a:tr>
              <a:tr h="1116750">
                <a:tc>
                  <a:txBody>
                    <a:bodyPr/>
                    <a:lstStyle/>
                    <a:p>
                      <a:pPr marL="0" indent="0">
                        <a:buFont typeface="Arial" panose="020B0604020202020204" pitchFamily="34" charset="0"/>
                        <a:buNone/>
                      </a:pPr>
                      <a:r>
                        <a:rPr lang="de-DE" sz="800" b="1" dirty="0">
                          <a:solidFill>
                            <a:schemeClr val="accent6">
                              <a:lumMod val="10000"/>
                            </a:schemeClr>
                          </a:solidFill>
                        </a:rPr>
                        <a:t>Grundrente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Rente deutlich über Grundsicherung, wenn </a:t>
                      </a:r>
                      <a:br>
                        <a:rPr lang="de-DE" sz="800" dirty="0">
                          <a:solidFill>
                            <a:schemeClr val="accent6">
                              <a:lumMod val="10000"/>
                            </a:schemeClr>
                          </a:solidFill>
                        </a:rPr>
                      </a:br>
                      <a:r>
                        <a:rPr lang="de-DE" sz="800" dirty="0">
                          <a:solidFill>
                            <a:schemeClr val="accent6">
                              <a:lumMod val="10000"/>
                            </a:schemeClr>
                          </a:solidFill>
                        </a:rPr>
                        <a:t>45 Jahre Vollzeit gearbeitet, Beiträge gezahlt, Kinder erzogen/ Angehörige gepflegt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Grundrente eingeführt – darauf soll aufgebaut werden</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ysClr val="windowText" lastClr="000000"/>
                          </a:solidFill>
                          <a:effectLst/>
                        </a:rPr>
                        <a:t>Weiterentwicklung der Grundrente zur Garantierente nach 30 Versicherungs-jahren</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ysClr val="windowText" lastClr="000000"/>
                          </a:solidFill>
                        </a:rPr>
                        <a:t>solidarische Mindestrente von 1400 Euro; </a:t>
                      </a:r>
                      <a:br>
                        <a:rPr lang="de-DE" sz="800" dirty="0">
                          <a:solidFill>
                            <a:sysClr val="windowText" lastClr="000000"/>
                          </a:solidFill>
                        </a:rPr>
                      </a:br>
                      <a:r>
                        <a:rPr lang="de-DE" sz="800" dirty="0">
                          <a:solidFill>
                            <a:sysClr val="windowText" lastClr="000000"/>
                          </a:solidFill>
                        </a:rPr>
                        <a:t>Hochwertung Ostverdienste bis 2030</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Mindestrente von 1500 Euro nach 40 Versicherungsjahren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Ähnlich hohe Rente wie in Österreich soll angestrebt werden</a:t>
                      </a:r>
                    </a:p>
                  </a:txBody>
                  <a:tcPr>
                    <a:solidFill>
                      <a:schemeClr val="bg1"/>
                    </a:solidFill>
                  </a:tcPr>
                </a:tc>
                <a:extLst>
                  <a:ext uri="{0D108BD9-81ED-4DB2-BD59-A6C34878D82A}">
                    <a16:rowId xmlns:a16="http://schemas.microsoft.com/office/drawing/2014/main" val="3202346988"/>
                  </a:ext>
                </a:extLst>
              </a:tr>
            </a:tbl>
          </a:graphicData>
        </a:graphic>
      </p:graphicFrame>
      <p:pic>
        <p:nvPicPr>
          <p:cNvPr id="4" name="Grafik 3">
            <a:extLst>
              <a:ext uri="{FF2B5EF4-FFF2-40B4-BE49-F238E27FC236}">
                <a16:creationId xmlns:a16="http://schemas.microsoft.com/office/drawing/2014/main" id="{1F5F6815-8575-97AC-B110-540285484D40}"/>
              </a:ext>
            </a:extLst>
          </p:cNvPr>
          <p:cNvPicPr>
            <a:picLocks noChangeAspect="1"/>
          </p:cNvPicPr>
          <p:nvPr/>
        </p:nvPicPr>
        <p:blipFill>
          <a:blip r:embed="rId4"/>
          <a:stretch>
            <a:fillRect/>
          </a:stretch>
        </p:blipFill>
        <p:spPr>
          <a:xfrm>
            <a:off x="7405258" y="357760"/>
            <a:ext cx="541844" cy="577967"/>
          </a:xfrm>
          <a:prstGeom prst="rect">
            <a:avLst/>
          </a:prstGeom>
        </p:spPr>
      </p:pic>
    </p:spTree>
    <p:extLst>
      <p:ext uri="{BB962C8B-B14F-4D97-AF65-F5344CB8AC3E}">
        <p14:creationId xmlns:p14="http://schemas.microsoft.com/office/powerpoint/2010/main" val="1045013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F143B-61BE-7827-262D-60ABC9A8D88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B57AB9A-60B4-B45F-CA5B-0F32B7FEFFA7}"/>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FCEB0092-F642-EAD0-84CA-0950F194AC16}"/>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Soziale Sicherung (1)</a:t>
            </a:r>
          </a:p>
        </p:txBody>
      </p:sp>
      <p:graphicFrame>
        <p:nvGraphicFramePr>
          <p:cNvPr id="9" name="Tabelle 8">
            <a:extLst>
              <a:ext uri="{FF2B5EF4-FFF2-40B4-BE49-F238E27FC236}">
                <a16:creationId xmlns:a16="http://schemas.microsoft.com/office/drawing/2014/main" id="{CE833E9C-B2C0-8D15-7CBC-475F22479AE1}"/>
              </a:ext>
            </a:extLst>
          </p:cNvPr>
          <p:cNvGraphicFramePr>
            <a:graphicFrameLocks noGrp="1"/>
          </p:cNvGraphicFramePr>
          <p:nvPr>
            <p:extLst>
              <p:ext uri="{D42A27DB-BD31-4B8C-83A1-F6EECF244321}">
                <p14:modId xmlns:p14="http://schemas.microsoft.com/office/powerpoint/2010/main" val="1919033077"/>
              </p:ext>
            </p:extLst>
          </p:nvPr>
        </p:nvGraphicFramePr>
        <p:xfrm>
          <a:off x="250825" y="1147719"/>
          <a:ext cx="8642355" cy="3764824"/>
        </p:xfrm>
        <a:graphic>
          <a:graphicData uri="http://schemas.openxmlformats.org/drawingml/2006/table">
            <a:tbl>
              <a:tblPr firstRow="1" bandRow="1">
                <a:tableStyleId>{22838BEF-8BB2-4498-84A7-C5851F593DF1}</a:tableStyleId>
              </a:tblPr>
              <a:tblGrid>
                <a:gridCol w="766886">
                  <a:extLst>
                    <a:ext uri="{9D8B030D-6E8A-4147-A177-3AD203B41FA5}">
                      <a16:colId xmlns:a16="http://schemas.microsoft.com/office/drawing/2014/main" val="434067085"/>
                    </a:ext>
                  </a:extLst>
                </a:gridCol>
                <a:gridCol w="1125067">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852265918"/>
                    </a:ext>
                  </a:extLst>
                </a:gridCol>
                <a:gridCol w="1125067">
                  <a:extLst>
                    <a:ext uri="{9D8B030D-6E8A-4147-A177-3AD203B41FA5}">
                      <a16:colId xmlns:a16="http://schemas.microsoft.com/office/drawing/2014/main" val="2905652351"/>
                    </a:ext>
                  </a:extLst>
                </a:gridCol>
                <a:gridCol w="1125067">
                  <a:extLst>
                    <a:ext uri="{9D8B030D-6E8A-4147-A177-3AD203B41FA5}">
                      <a16:colId xmlns:a16="http://schemas.microsoft.com/office/drawing/2014/main" val="2013413328"/>
                    </a:ext>
                  </a:extLst>
                </a:gridCol>
              </a:tblGrid>
              <a:tr h="336104">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kumimoji="0" lang="de-DE" sz="800" b="1" i="0" u="none" strike="noStrike" kern="1200" cap="none" spc="0" normalizeH="0" baseline="0" noProof="0" dirty="0">
                          <a:ln>
                            <a:noFill/>
                          </a:ln>
                          <a:solidFill>
                            <a:srgbClr val="DADADA">
                              <a:lumMod val="10000"/>
                            </a:srgbClr>
                          </a:solidFill>
                          <a:effectLst/>
                          <a:uLnTx/>
                          <a:uFillTx/>
                          <a:latin typeface="+mn-lt"/>
                          <a:ea typeface="+mn-ea"/>
                          <a:cs typeface="+mn-cs"/>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2704879">
                <a:tc>
                  <a:txBody>
                    <a:bodyPr/>
                    <a:lstStyle/>
                    <a:p>
                      <a:pPr marL="0" indent="0">
                        <a:buFont typeface="Arial" panose="020B0604020202020204" pitchFamily="34" charset="0"/>
                        <a:buNone/>
                      </a:pPr>
                      <a:r>
                        <a:rPr lang="de-DE" sz="800" b="1" dirty="0">
                          <a:solidFill>
                            <a:schemeClr val="accent6">
                              <a:lumMod val="10000"/>
                            </a:schemeClr>
                          </a:solidFill>
                        </a:rPr>
                        <a:t>Bürgergeld</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Bürgergeld abschaffen; Ersatz durch neue Grundsicherung; Wiedereinführung Vermittlungsvorrang und Leistungsstreichung; </a:t>
                      </a:r>
                      <a:br>
                        <a:rPr lang="de-DE" sz="800" dirty="0">
                          <a:solidFill>
                            <a:schemeClr val="accent6">
                              <a:lumMod val="10000"/>
                            </a:schemeClr>
                          </a:solidFill>
                        </a:rPr>
                      </a:br>
                      <a:r>
                        <a:rPr lang="de-DE" sz="800" dirty="0">
                          <a:solidFill>
                            <a:schemeClr val="accent6">
                              <a:lumMod val="10000"/>
                            </a:schemeClr>
                          </a:solidFill>
                        </a:rPr>
                        <a:t>Mitwirkungspflicht stärken; Karenzzeit abschaffen; jährliche Anpassung modernisieren; Sozialleistungs-missbrauch bekämpfen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Recht auf Arbeit; Bürgergeld-bezieher*innen sollen passendes Angebot erhalten; Mitwirkung wird eingefordert (Festhalten an Prinzip des Forderns); Ziel, Menschen mithilfe von Qualifizierung und Weiterbildung zu unterstützen; Jobcenter personell und finanziell ausstatten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Festhalten an Bürgergeld als existenz- und teilhabesichernde Leistung; Unterstützung durch Qualifizierung; schnelle, nachhaltige Vermittlung; fordern aktive Mitwirkung ein; Arbeitsagenturen und Job-center Instrumente dafür geben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Bürgergeld zu einer sanktionsfreien Mindestsicherung umbauen; Anspruch haben alle, die kein ausreichendes Einkommen oder Vermögen haben; Orientierung Höhe an Armutsgefährdungs-grenze </a:t>
                      </a:r>
                      <a:br>
                        <a:rPr lang="de-DE" sz="800" dirty="0">
                          <a:solidFill>
                            <a:schemeClr val="accent6">
                              <a:lumMod val="10000"/>
                            </a:schemeClr>
                          </a:solidFill>
                        </a:rPr>
                      </a:b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„Arbeit statt Bürgergeld“;</a:t>
                      </a:r>
                    </a:p>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bei fehlender  Initiative sollen Sozialleistungen Stück für Stück reduziert werden;</a:t>
                      </a:r>
                    </a:p>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Zumutbarkeitsregeln anpassen, dass auch längere Pendelstrecken und Umzüge für Personen ohne Kinder und ohne pflegebedürftige Angehörige zumutbar sind</a:t>
                      </a:r>
                    </a:p>
                  </a:txBody>
                  <a:tcPr>
                    <a:solidFill>
                      <a:schemeClr val="bg1"/>
                    </a:solidFill>
                  </a:tcPr>
                </a:tc>
                <a:tc>
                  <a:txBody>
                    <a:bodyPr/>
                    <a:lstStyle/>
                    <a:p>
                      <a:pPr marL="0" indent="0" algn="l" defTabSz="685800" rtl="0" eaLnBrk="1" latinLnBrk="0" hangingPunct="1">
                        <a:buFont typeface="Arial" panose="020B0604020202020204" pitchFamily="34" charset="0"/>
                        <a:buNone/>
                      </a:pPr>
                      <a:r>
                        <a:rPr lang="de-DE" sz="800" kern="1200" dirty="0">
                          <a:solidFill>
                            <a:schemeClr val="accent6">
                              <a:lumMod val="10000"/>
                            </a:schemeClr>
                          </a:solidFill>
                          <a:latin typeface="+mn-lt"/>
                          <a:ea typeface="+mn-ea"/>
                          <a:cs typeface="+mn-cs"/>
                        </a:rPr>
                        <a:t>Bürgergeld durch eine leistungsgerechte Arbeitslosen-versicherung und faire Grundsicherung ersetzen;</a:t>
                      </a:r>
                    </a:p>
                    <a:p>
                      <a:pPr marL="0" indent="0" algn="l" defTabSz="685800" rtl="0" eaLnBrk="1" latinLnBrk="0" hangingPunct="1">
                        <a:buFont typeface="Arial" panose="020B0604020202020204" pitchFamily="34" charset="0"/>
                        <a:buNone/>
                      </a:pPr>
                      <a:r>
                        <a:rPr lang="de-DE" sz="800" kern="1200" dirty="0">
                          <a:solidFill>
                            <a:schemeClr val="accent6">
                              <a:lumMod val="10000"/>
                            </a:schemeClr>
                          </a:solidFill>
                          <a:latin typeface="+mn-lt"/>
                          <a:ea typeface="+mn-ea"/>
                          <a:cs typeface="+mn-cs"/>
                        </a:rPr>
                        <a:t>langjährig Versicherte sollen so lange 60 Prozent ihres letzten Nettogehalts erhalten, bis ihnen eine zumutbare Beschäftigung angeboten wird</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Grundsätzliche Reform;</a:t>
                      </a:r>
                    </a:p>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erwerbsfähige Bürgergeld-empfänger, die nach sechs Monaten noch im Leistungsbezug sind, zu gemeinnütziger Arbeit heranziehen</a:t>
                      </a:r>
                    </a:p>
                  </a:txBody>
                  <a:tcPr>
                    <a:solidFill>
                      <a:schemeClr val="bg1"/>
                    </a:solidFill>
                  </a:tcPr>
                </a:tc>
                <a:extLst>
                  <a:ext uri="{0D108BD9-81ED-4DB2-BD59-A6C34878D82A}">
                    <a16:rowId xmlns:a16="http://schemas.microsoft.com/office/drawing/2014/main" val="4144084503"/>
                  </a:ext>
                </a:extLst>
              </a:tr>
              <a:tr h="723841">
                <a:tc>
                  <a:txBody>
                    <a:bodyPr/>
                    <a:lstStyle/>
                    <a:p>
                      <a:pPr marL="0" indent="0">
                        <a:buFont typeface="Arial" panose="020B0604020202020204" pitchFamily="34" charset="0"/>
                        <a:buNone/>
                      </a:pPr>
                      <a:r>
                        <a:rPr lang="de-DE" sz="800" b="1">
                          <a:solidFill>
                            <a:schemeClr val="accent6">
                              <a:lumMod val="10000"/>
                            </a:schemeClr>
                          </a:solidFill>
                        </a:rPr>
                        <a:t>Bürgerver-</a:t>
                      </a:r>
                      <a:br>
                        <a:rPr lang="de-DE" sz="800" b="1">
                          <a:solidFill>
                            <a:schemeClr val="accent6">
                              <a:lumMod val="10000"/>
                            </a:schemeClr>
                          </a:solidFill>
                        </a:rPr>
                      </a:br>
                      <a:r>
                        <a:rPr lang="de-DE" sz="800" b="1">
                          <a:solidFill>
                            <a:schemeClr val="accent6">
                              <a:lumMod val="10000"/>
                            </a:schemeClr>
                          </a:solidFill>
                        </a:rPr>
                        <a:t>sicherung</a:t>
                      </a:r>
                      <a:endParaRPr lang="de-DE" sz="800" b="1"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stehen zu Dualität von gesetzlicher und privater Krankenversicherung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Ausbilden eines Systems einer solidarischen Bürgerversicherung</a:t>
                      </a:r>
                    </a:p>
                  </a:txBody>
                  <a:tcPr>
                    <a:solidFill>
                      <a:schemeClr val="bg1"/>
                    </a:solidFill>
                  </a:tcPr>
                </a:tc>
                <a:tc>
                  <a:txBody>
                    <a:bodyPr/>
                    <a:lstStyle/>
                    <a:p>
                      <a:pPr marL="0" indent="0">
                        <a:buFont typeface="Arial" panose="020B0604020202020204" pitchFamily="34" charset="0"/>
                        <a:buNone/>
                      </a:pPr>
                      <a:r>
                        <a:rPr lang="de-DE" sz="800">
                          <a:solidFill>
                            <a:schemeClr val="accent6">
                              <a:lumMod val="10000"/>
                            </a:schemeClr>
                          </a:solidFill>
                        </a:rPr>
                        <a:t>solidarische Bürgerversicherung</a:t>
                      </a: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solidarische Gesundheits-versicherung, in die alle einzahlen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Einführung einer Bürgerversicherung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3247857757"/>
                  </a:ext>
                </a:extLst>
              </a:tr>
            </a:tbl>
          </a:graphicData>
        </a:graphic>
      </p:graphicFrame>
      <p:pic>
        <p:nvPicPr>
          <p:cNvPr id="3" name="Grafik 2">
            <a:extLst>
              <a:ext uri="{FF2B5EF4-FFF2-40B4-BE49-F238E27FC236}">
                <a16:creationId xmlns:a16="http://schemas.microsoft.com/office/drawing/2014/main" id="{1F61F795-ECEA-FCDD-6319-052C2877D419}"/>
              </a:ext>
            </a:extLst>
          </p:cNvPr>
          <p:cNvPicPr>
            <a:picLocks noChangeAspect="1"/>
          </p:cNvPicPr>
          <p:nvPr/>
        </p:nvPicPr>
        <p:blipFill>
          <a:blip r:embed="rId4"/>
          <a:stretch>
            <a:fillRect/>
          </a:stretch>
        </p:blipFill>
        <p:spPr>
          <a:xfrm>
            <a:off x="7405258" y="357760"/>
            <a:ext cx="541844" cy="577967"/>
          </a:xfrm>
          <a:prstGeom prst="rect">
            <a:avLst/>
          </a:prstGeom>
        </p:spPr>
      </p:pic>
    </p:spTree>
    <p:extLst>
      <p:ext uri="{BB962C8B-B14F-4D97-AF65-F5344CB8AC3E}">
        <p14:creationId xmlns:p14="http://schemas.microsoft.com/office/powerpoint/2010/main" val="1469461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ED41C-035F-A0EF-31E4-07B17BC3A53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89F22B7-91F5-0822-864F-695779437AD8}"/>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F16C4258-BD8D-5CAF-9075-108B25271AC8}"/>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Soziale Sicherung (2)</a:t>
            </a:r>
          </a:p>
        </p:txBody>
      </p:sp>
      <p:graphicFrame>
        <p:nvGraphicFramePr>
          <p:cNvPr id="9" name="Tabelle 8">
            <a:extLst>
              <a:ext uri="{FF2B5EF4-FFF2-40B4-BE49-F238E27FC236}">
                <a16:creationId xmlns:a16="http://schemas.microsoft.com/office/drawing/2014/main" id="{BC2A3DAF-22A1-7BB7-AF50-8A17980F2022}"/>
              </a:ext>
            </a:extLst>
          </p:cNvPr>
          <p:cNvGraphicFramePr>
            <a:graphicFrameLocks noGrp="1"/>
          </p:cNvGraphicFramePr>
          <p:nvPr>
            <p:extLst>
              <p:ext uri="{D42A27DB-BD31-4B8C-83A1-F6EECF244321}">
                <p14:modId xmlns:p14="http://schemas.microsoft.com/office/powerpoint/2010/main" val="3330073862"/>
              </p:ext>
            </p:extLst>
          </p:nvPr>
        </p:nvGraphicFramePr>
        <p:xfrm>
          <a:off x="250825" y="1147719"/>
          <a:ext cx="8642355" cy="3764823"/>
        </p:xfrm>
        <a:graphic>
          <a:graphicData uri="http://schemas.openxmlformats.org/drawingml/2006/table">
            <a:tbl>
              <a:tblPr firstRow="1" bandRow="1">
                <a:tableStyleId>{22838BEF-8BB2-4498-84A7-C5851F593DF1}</a:tableStyleId>
              </a:tblPr>
              <a:tblGrid>
                <a:gridCol w="899319">
                  <a:extLst>
                    <a:ext uri="{9D8B030D-6E8A-4147-A177-3AD203B41FA5}">
                      <a16:colId xmlns:a16="http://schemas.microsoft.com/office/drawing/2014/main" val="434067085"/>
                    </a:ext>
                  </a:extLst>
                </a:gridCol>
                <a:gridCol w="992634">
                  <a:extLst>
                    <a:ext uri="{9D8B030D-6E8A-4147-A177-3AD203B41FA5}">
                      <a16:colId xmlns:a16="http://schemas.microsoft.com/office/drawing/2014/main" val="1784644800"/>
                    </a:ext>
                  </a:extLst>
                </a:gridCol>
                <a:gridCol w="1125067">
                  <a:extLst>
                    <a:ext uri="{9D8B030D-6E8A-4147-A177-3AD203B41FA5}">
                      <a16:colId xmlns:a16="http://schemas.microsoft.com/office/drawing/2014/main" val="3535574530"/>
                    </a:ext>
                  </a:extLst>
                </a:gridCol>
                <a:gridCol w="1125067">
                  <a:extLst>
                    <a:ext uri="{9D8B030D-6E8A-4147-A177-3AD203B41FA5}">
                      <a16:colId xmlns:a16="http://schemas.microsoft.com/office/drawing/2014/main" val="3547132671"/>
                    </a:ext>
                  </a:extLst>
                </a:gridCol>
                <a:gridCol w="1125067">
                  <a:extLst>
                    <a:ext uri="{9D8B030D-6E8A-4147-A177-3AD203B41FA5}">
                      <a16:colId xmlns:a16="http://schemas.microsoft.com/office/drawing/2014/main" val="2007311187"/>
                    </a:ext>
                  </a:extLst>
                </a:gridCol>
                <a:gridCol w="1125067">
                  <a:extLst>
                    <a:ext uri="{9D8B030D-6E8A-4147-A177-3AD203B41FA5}">
                      <a16:colId xmlns:a16="http://schemas.microsoft.com/office/drawing/2014/main" val="294317646"/>
                    </a:ext>
                  </a:extLst>
                </a:gridCol>
                <a:gridCol w="1125067">
                  <a:extLst>
                    <a:ext uri="{9D8B030D-6E8A-4147-A177-3AD203B41FA5}">
                      <a16:colId xmlns:a16="http://schemas.microsoft.com/office/drawing/2014/main" val="911550638"/>
                    </a:ext>
                  </a:extLst>
                </a:gridCol>
                <a:gridCol w="1125067">
                  <a:extLst>
                    <a:ext uri="{9D8B030D-6E8A-4147-A177-3AD203B41FA5}">
                      <a16:colId xmlns:a16="http://schemas.microsoft.com/office/drawing/2014/main" val="651201587"/>
                    </a:ext>
                  </a:extLst>
                </a:gridCol>
              </a:tblGrid>
              <a:tr h="299710">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kumimoji="0" lang="de-DE" sz="800" b="1" i="0" u="none" strike="noStrike" kern="1200" cap="none" spc="0" normalizeH="0" baseline="0" noProof="0" dirty="0">
                          <a:ln>
                            <a:noFill/>
                          </a:ln>
                          <a:solidFill>
                            <a:srgbClr val="DADADA">
                              <a:lumMod val="10000"/>
                            </a:srgbClr>
                          </a:solidFill>
                          <a:effectLst/>
                          <a:uLnTx/>
                          <a:uFillTx/>
                          <a:latin typeface="+mn-lt"/>
                          <a:ea typeface="+mn-ea"/>
                          <a:cs typeface="+mn-cs"/>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1324896">
                <a:tc>
                  <a:txBody>
                    <a:bodyPr/>
                    <a:lstStyle/>
                    <a:p>
                      <a:pPr marL="0" indent="0">
                        <a:buFont typeface="Arial" panose="020B0604020202020204" pitchFamily="34" charset="0"/>
                        <a:buNone/>
                      </a:pPr>
                      <a:r>
                        <a:rPr lang="de-DE" sz="800" b="1" dirty="0">
                          <a:solidFill>
                            <a:schemeClr val="accent6">
                              <a:lumMod val="10000"/>
                            </a:schemeClr>
                          </a:solidFill>
                        </a:rPr>
                        <a:t>Pflege-</a:t>
                      </a:r>
                    </a:p>
                    <a:p>
                      <a:pPr marL="0" indent="0">
                        <a:buFont typeface="Arial" panose="020B0604020202020204" pitchFamily="34" charset="0"/>
                        <a:buNone/>
                      </a:pPr>
                      <a:r>
                        <a:rPr lang="de-DE" sz="800" b="1" dirty="0" err="1">
                          <a:solidFill>
                            <a:schemeClr val="accent6">
                              <a:lumMod val="10000"/>
                            </a:schemeClr>
                          </a:solidFill>
                        </a:rPr>
                        <a:t>versicherung</a:t>
                      </a:r>
                      <a:endParaRPr lang="de-DE" sz="800" b="1"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Mittel der sozialen Pflegeversich-</a:t>
                      </a:r>
                      <a:r>
                        <a:rPr lang="de-DE" sz="800" dirty="0" err="1">
                          <a:solidFill>
                            <a:schemeClr val="accent6">
                              <a:lumMod val="10000"/>
                            </a:schemeClr>
                          </a:solidFill>
                        </a:rPr>
                        <a:t>erung</a:t>
                      </a:r>
                      <a:r>
                        <a:rPr lang="de-DE" sz="800" dirty="0">
                          <a:solidFill>
                            <a:schemeClr val="accent6">
                              <a:lumMod val="10000"/>
                            </a:schemeClr>
                          </a:solidFill>
                        </a:rPr>
                        <a:t> bedarfsgerechter einsetzen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gemeinsam solidarisch finanziertes Pflegesystem; Nebeneinander von gesetzlicher und privater Pflegeversicherung beenden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Pflegebürger-versicherung mit einem Ausgleich zwischen gesetzlicher und privater Pflegeversicherung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solidarische Pflegevoll-versicherung; sechswöchige Pflegezeit mit Lohnfortzahlung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Pflegevoll-versicherung, die überwiegend aus Steuermitteln finanziert wird</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Pflegeversicherung und Krankenversicherung zusammenführen</a:t>
                      </a:r>
                    </a:p>
                  </a:txBody>
                  <a:tcPr>
                    <a:solidFill>
                      <a:schemeClr val="bg1"/>
                    </a:solidFill>
                  </a:tcPr>
                </a:tc>
                <a:extLst>
                  <a:ext uri="{0D108BD9-81ED-4DB2-BD59-A6C34878D82A}">
                    <a16:rowId xmlns:a16="http://schemas.microsoft.com/office/drawing/2014/main" val="4144084503"/>
                  </a:ext>
                </a:extLst>
              </a:tr>
              <a:tr h="2140217">
                <a:tc>
                  <a:txBody>
                    <a:bodyPr/>
                    <a:lstStyle/>
                    <a:p>
                      <a:pPr marL="0" indent="0">
                        <a:buFont typeface="Arial" panose="020B0604020202020204" pitchFamily="34" charset="0"/>
                        <a:buNone/>
                      </a:pPr>
                      <a:r>
                        <a:rPr lang="de-DE" sz="800" b="1" dirty="0">
                          <a:solidFill>
                            <a:schemeClr val="accent6">
                              <a:lumMod val="10000"/>
                            </a:schemeClr>
                          </a:solidFill>
                        </a:rPr>
                        <a:t>Pflegezeit und </a:t>
                      </a:r>
                      <a:br>
                        <a:rPr lang="de-DE" sz="800" b="1" dirty="0">
                          <a:solidFill>
                            <a:schemeClr val="accent6">
                              <a:lumMod val="10000"/>
                            </a:schemeClr>
                          </a:solidFill>
                        </a:rPr>
                      </a:br>
                      <a:r>
                        <a:rPr lang="de-DE" sz="800" b="1" dirty="0">
                          <a:solidFill>
                            <a:schemeClr val="accent6">
                              <a:lumMod val="10000"/>
                            </a:schemeClr>
                          </a:solidFill>
                        </a:rPr>
                        <a:t>Pflegegeld</a:t>
                      </a:r>
                    </a:p>
                  </a:txBody>
                  <a:tcPr>
                    <a:solidFill>
                      <a:schemeClr val="bg1"/>
                    </a:solidFill>
                  </a:tcPr>
                </a:tc>
                <a:tc>
                  <a:txBody>
                    <a:bodyPr/>
                    <a:lstStyle/>
                    <a:p>
                      <a:pPr marL="0" indent="0">
                        <a:buFont typeface="Arial" panose="020B0604020202020204" pitchFamily="34" charset="0"/>
                        <a:buNone/>
                      </a:pPr>
                      <a:r>
                        <a:rPr lang="de-DE" sz="800">
                          <a:solidFill>
                            <a:schemeClr val="accent6">
                              <a:lumMod val="10000"/>
                            </a:schemeClr>
                          </a:solidFill>
                        </a:rPr>
                        <a:t>Vereinbarkeit von Pflege und Beruf stärken; </a:t>
                      </a:r>
                      <a:br>
                        <a:rPr lang="de-DE" sz="800">
                          <a:solidFill>
                            <a:schemeClr val="accent6">
                              <a:lumMod val="10000"/>
                            </a:schemeClr>
                          </a:solidFill>
                        </a:rPr>
                      </a:br>
                      <a:r>
                        <a:rPr lang="de-DE" sz="800">
                          <a:solidFill>
                            <a:schemeClr val="accent6">
                              <a:lumMod val="10000"/>
                            </a:schemeClr>
                          </a:solidFill>
                        </a:rPr>
                        <a:t>mehr Vereinfachung mit einem Pflegebudget erreichen, das flexibel für pflegerische Leistungen </a:t>
                      </a:r>
                    </a:p>
                    <a:p>
                      <a:pPr marL="0" indent="0">
                        <a:buFont typeface="Arial" panose="020B0604020202020204" pitchFamily="34" charset="0"/>
                        <a:buNone/>
                      </a:pPr>
                      <a:r>
                        <a:rPr lang="de-DE" sz="800">
                          <a:solidFill>
                            <a:schemeClr val="accent6">
                              <a:lumMod val="10000"/>
                            </a:schemeClr>
                          </a:solidFill>
                        </a:rPr>
                        <a:t>eingesetzt werden kann</a:t>
                      </a: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a:solidFill>
                            <a:schemeClr val="accent6">
                              <a:lumMod val="10000"/>
                            </a:schemeClr>
                          </a:solidFill>
                        </a:rPr>
                        <a:t>Familienpflegezeit und Familienpflegegeld analog zum Elterngeld</a:t>
                      </a: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bei Reduktion von Arbeitszeit für Pflege finanzielle Unterstützung in Form eines zeitlich begrenzten Ausgleichs der entgangenen Einkünfte (Leistung so, dass mehrere Personen sich die Pflege teilen können); berufliche Freistellungen verbessern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sechs Wochen Freistellung bei vollem arbeitgeber-finanziertem Lohnausgleich beim ersten Auftreten eines familiären Pflegefalls; alle pflegenden Angehörigen sollen Geldleistungen und </a:t>
                      </a:r>
                    </a:p>
                    <a:p>
                      <a:pPr marL="0" indent="0">
                        <a:buFont typeface="Arial" panose="020B0604020202020204" pitchFamily="34" charset="0"/>
                        <a:buNone/>
                      </a:pPr>
                      <a:r>
                        <a:rPr lang="de-DE" sz="800" dirty="0">
                          <a:solidFill>
                            <a:schemeClr val="accent6">
                              <a:lumMod val="10000"/>
                            </a:schemeClr>
                          </a:solidFill>
                        </a:rPr>
                        <a:t>Rentenpunkte erhalten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mehr Vereinbarkeit von Pflege und Beruf </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Pflegegeld deutlich erhöhen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häusliche Pflege deutlich höher finanziell honorieren</a:t>
                      </a:r>
                    </a:p>
                  </a:txBody>
                  <a:tcPr>
                    <a:solidFill>
                      <a:schemeClr val="bg1"/>
                    </a:solidFill>
                  </a:tcPr>
                </a:tc>
                <a:extLst>
                  <a:ext uri="{0D108BD9-81ED-4DB2-BD59-A6C34878D82A}">
                    <a16:rowId xmlns:a16="http://schemas.microsoft.com/office/drawing/2014/main" val="3247857757"/>
                  </a:ext>
                </a:extLst>
              </a:tr>
            </a:tbl>
          </a:graphicData>
        </a:graphic>
      </p:graphicFrame>
      <p:pic>
        <p:nvPicPr>
          <p:cNvPr id="3" name="Grafik 2">
            <a:extLst>
              <a:ext uri="{FF2B5EF4-FFF2-40B4-BE49-F238E27FC236}">
                <a16:creationId xmlns:a16="http://schemas.microsoft.com/office/drawing/2014/main" id="{4C72E665-F9A2-0F57-8C58-84A27EA12EE2}"/>
              </a:ext>
            </a:extLst>
          </p:cNvPr>
          <p:cNvPicPr>
            <a:picLocks noChangeAspect="1"/>
          </p:cNvPicPr>
          <p:nvPr/>
        </p:nvPicPr>
        <p:blipFill>
          <a:blip r:embed="rId4"/>
          <a:stretch>
            <a:fillRect/>
          </a:stretch>
        </p:blipFill>
        <p:spPr>
          <a:xfrm>
            <a:off x="7405258" y="357760"/>
            <a:ext cx="541844" cy="577967"/>
          </a:xfrm>
          <a:prstGeom prst="rect">
            <a:avLst/>
          </a:prstGeom>
        </p:spPr>
      </p:pic>
    </p:spTree>
    <p:extLst>
      <p:ext uri="{BB962C8B-B14F-4D97-AF65-F5344CB8AC3E}">
        <p14:creationId xmlns:p14="http://schemas.microsoft.com/office/powerpoint/2010/main" val="2465777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76DBF-8F72-4FF2-3824-44ECA42144D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48902C-2B6A-4F38-F05D-ECBA6981D384}"/>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C1B12589-63D5-CCC3-7EFC-D2202DDCE33C}"/>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Demokratie in der Arbeitswelt</a:t>
            </a:r>
          </a:p>
        </p:txBody>
      </p:sp>
      <p:graphicFrame>
        <p:nvGraphicFramePr>
          <p:cNvPr id="9" name="Tabelle 8">
            <a:extLst>
              <a:ext uri="{FF2B5EF4-FFF2-40B4-BE49-F238E27FC236}">
                <a16:creationId xmlns:a16="http://schemas.microsoft.com/office/drawing/2014/main" id="{310AC6F9-6A9B-F9FD-D58F-E2F58356CCC1}"/>
              </a:ext>
            </a:extLst>
          </p:cNvPr>
          <p:cNvGraphicFramePr>
            <a:graphicFrameLocks noGrp="1"/>
          </p:cNvGraphicFramePr>
          <p:nvPr>
            <p:extLst>
              <p:ext uri="{D42A27DB-BD31-4B8C-83A1-F6EECF244321}">
                <p14:modId xmlns:p14="http://schemas.microsoft.com/office/powerpoint/2010/main" val="1378189780"/>
              </p:ext>
            </p:extLst>
          </p:nvPr>
        </p:nvGraphicFramePr>
        <p:xfrm>
          <a:off x="250825" y="1147719"/>
          <a:ext cx="8642355" cy="3809052"/>
        </p:xfrm>
        <a:graphic>
          <a:graphicData uri="http://schemas.openxmlformats.org/drawingml/2006/table">
            <a:tbl>
              <a:tblPr firstRow="1" bandRow="1">
                <a:tableStyleId>{22838BEF-8BB2-4498-84A7-C5851F593DF1}</a:tableStyleId>
              </a:tblPr>
              <a:tblGrid>
                <a:gridCol w="899319">
                  <a:extLst>
                    <a:ext uri="{9D8B030D-6E8A-4147-A177-3AD203B41FA5}">
                      <a16:colId xmlns:a16="http://schemas.microsoft.com/office/drawing/2014/main" val="434067085"/>
                    </a:ext>
                  </a:extLst>
                </a:gridCol>
                <a:gridCol w="1143000">
                  <a:extLst>
                    <a:ext uri="{9D8B030D-6E8A-4147-A177-3AD203B41FA5}">
                      <a16:colId xmlns:a16="http://schemas.microsoft.com/office/drawing/2014/main" val="1784644800"/>
                    </a:ext>
                  </a:extLst>
                </a:gridCol>
                <a:gridCol w="1200150">
                  <a:extLst>
                    <a:ext uri="{9D8B030D-6E8A-4147-A177-3AD203B41FA5}">
                      <a16:colId xmlns:a16="http://schemas.microsoft.com/office/drawing/2014/main" val="3535574530"/>
                    </a:ext>
                  </a:extLst>
                </a:gridCol>
                <a:gridCol w="978694">
                  <a:extLst>
                    <a:ext uri="{9D8B030D-6E8A-4147-A177-3AD203B41FA5}">
                      <a16:colId xmlns:a16="http://schemas.microsoft.com/office/drawing/2014/main" val="3547132671"/>
                    </a:ext>
                  </a:extLst>
                </a:gridCol>
                <a:gridCol w="1293018">
                  <a:extLst>
                    <a:ext uri="{9D8B030D-6E8A-4147-A177-3AD203B41FA5}">
                      <a16:colId xmlns:a16="http://schemas.microsoft.com/office/drawing/2014/main" val="2007311187"/>
                    </a:ext>
                  </a:extLst>
                </a:gridCol>
                <a:gridCol w="842963">
                  <a:extLst>
                    <a:ext uri="{9D8B030D-6E8A-4147-A177-3AD203B41FA5}">
                      <a16:colId xmlns:a16="http://schemas.microsoft.com/office/drawing/2014/main" val="1221668861"/>
                    </a:ext>
                  </a:extLst>
                </a:gridCol>
                <a:gridCol w="1171575">
                  <a:extLst>
                    <a:ext uri="{9D8B030D-6E8A-4147-A177-3AD203B41FA5}">
                      <a16:colId xmlns:a16="http://schemas.microsoft.com/office/drawing/2014/main" val="493874363"/>
                    </a:ext>
                  </a:extLst>
                </a:gridCol>
                <a:gridCol w="1113636">
                  <a:extLst>
                    <a:ext uri="{9D8B030D-6E8A-4147-A177-3AD203B41FA5}">
                      <a16:colId xmlns:a16="http://schemas.microsoft.com/office/drawing/2014/main" val="69962957"/>
                    </a:ext>
                  </a:extLst>
                </a:gridCol>
              </a:tblGrid>
              <a:tr h="273372">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kumimoji="0" lang="de-DE" sz="800" b="1" i="0" u="none" strike="noStrike" kern="1200" cap="none" spc="0" normalizeH="0" baseline="0" noProof="0" dirty="0">
                          <a:ln>
                            <a:noFill/>
                          </a:ln>
                          <a:solidFill>
                            <a:srgbClr val="DADADA">
                              <a:lumMod val="10000"/>
                            </a:srgbClr>
                          </a:solidFill>
                          <a:effectLst/>
                          <a:uLnTx/>
                          <a:uFillTx/>
                          <a:latin typeface="+mn-lt"/>
                          <a:ea typeface="+mn-ea"/>
                          <a:cs typeface="+mn-cs"/>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886222">
                <a:tc>
                  <a:txBody>
                    <a:bodyPr/>
                    <a:lstStyle/>
                    <a:p>
                      <a:pPr marL="0" indent="0">
                        <a:buFont typeface="Arial" panose="020B0604020202020204" pitchFamily="34" charset="0"/>
                        <a:buNone/>
                      </a:pPr>
                      <a:r>
                        <a:rPr lang="de-DE" sz="800" b="1" dirty="0">
                          <a:solidFill>
                            <a:schemeClr val="accent6">
                              <a:lumMod val="10000"/>
                            </a:schemeClr>
                          </a:solidFill>
                        </a:rPr>
                        <a:t>Mehr Mitbestimmung für Betriebsräte</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betriebliche Mitbestimmung auf die höhe der Zeit bringen; prüfen, ob Handlungsbedarf beim BetrVG besteht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echte Mitbestimmungs-rechte bei strategischer Personalplanung, Einführung von KI sowie Gesundheits-schutz und Weiterbildung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Erweiterung der Mitbestimm-</a:t>
                      </a:r>
                      <a:r>
                        <a:rPr lang="de-DE" sz="800" dirty="0" err="1">
                          <a:solidFill>
                            <a:schemeClr val="accent6">
                              <a:lumMod val="10000"/>
                            </a:schemeClr>
                          </a:solidFill>
                        </a:rPr>
                        <a:t>ungsrechte</a:t>
                      </a:r>
                      <a:r>
                        <a:rPr lang="de-DE" sz="800" dirty="0">
                          <a:solidFill>
                            <a:schemeClr val="accent6">
                              <a:lumMod val="10000"/>
                            </a:schemeClr>
                          </a:solidFill>
                        </a:rPr>
                        <a:t> bei Klima- und </a:t>
                      </a:r>
                    </a:p>
                    <a:p>
                      <a:pPr marL="0" indent="0">
                        <a:buFont typeface="Arial" panose="020B0604020202020204" pitchFamily="34" charset="0"/>
                        <a:buNone/>
                      </a:pPr>
                      <a:r>
                        <a:rPr lang="de-DE" sz="800" dirty="0">
                          <a:solidFill>
                            <a:schemeClr val="accent6">
                              <a:lumMod val="10000"/>
                            </a:schemeClr>
                          </a:solidFill>
                        </a:rPr>
                        <a:t>Umweltschutz, Qualifizierung und Gleichstellung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erzwingbares Recht auf Mitbestimmung bei Betriebsschließung, Verlagerung, Investitionen, Umwelt- und Klimafragen,</a:t>
                      </a:r>
                    </a:p>
                    <a:p>
                      <a:pPr marL="0" indent="0">
                        <a:buFont typeface="Arial" panose="020B0604020202020204" pitchFamily="34" charset="0"/>
                        <a:buNone/>
                      </a:pPr>
                      <a:r>
                        <a:rPr lang="de-DE" sz="800" dirty="0">
                          <a:solidFill>
                            <a:schemeClr val="accent6">
                              <a:lumMod val="10000"/>
                            </a:schemeClr>
                          </a:solidFill>
                        </a:rPr>
                        <a:t>Personalbemessung, Weiterbildung, Gesundheit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Schlupflöcher schließen, die sich bei  Rechtsform-umwandlung ergeben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4144084503"/>
                  </a:ext>
                </a:extLst>
              </a:tr>
              <a:tr h="525750">
                <a:tc>
                  <a:txBody>
                    <a:bodyPr/>
                    <a:lstStyle/>
                    <a:p>
                      <a:pPr marL="0" indent="0">
                        <a:buFont typeface="Arial" panose="020B0604020202020204" pitchFamily="34" charset="0"/>
                        <a:buNone/>
                      </a:pPr>
                      <a:r>
                        <a:rPr lang="de-DE" sz="800" b="1" dirty="0">
                          <a:solidFill>
                            <a:schemeClr val="accent6">
                              <a:lumMod val="10000"/>
                            </a:schemeClr>
                          </a:solidFill>
                        </a:rPr>
                        <a:t>Schutz von Betriebsräten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Sicherstellung, dass Betriebsrats-gründungen nicht verhindert werden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Schutz Wahlinitiator*innen von BR-Wahlen; Behinderung wird Offizialdelikt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Behinderung strenger verfolgen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besserer Kündigungsschutz für die Initiatoren von Betriebsratswahlen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3247857757"/>
                  </a:ext>
                </a:extLst>
              </a:tr>
              <a:tr h="771314">
                <a:tc>
                  <a:txBody>
                    <a:bodyPr/>
                    <a:lstStyle/>
                    <a:p>
                      <a:pPr marL="0" indent="0">
                        <a:buFont typeface="Arial" panose="020B0604020202020204" pitchFamily="34" charset="0"/>
                        <a:buNone/>
                      </a:pPr>
                      <a:r>
                        <a:rPr lang="de-DE" sz="800" b="1" dirty="0">
                          <a:solidFill>
                            <a:schemeClr val="accent6">
                              <a:lumMod val="10000"/>
                            </a:schemeClr>
                          </a:solidFill>
                        </a:rPr>
                        <a:t>Digitales Zugangsrecht</a:t>
                      </a:r>
                      <a:br>
                        <a:rPr lang="de-DE" sz="800" b="1" dirty="0">
                          <a:solidFill>
                            <a:schemeClr val="accent6">
                              <a:lumMod val="10000"/>
                            </a:schemeClr>
                          </a:solidFill>
                        </a:rPr>
                      </a:br>
                      <a:r>
                        <a:rPr lang="de-DE" sz="800" b="1" dirty="0">
                          <a:solidFill>
                            <a:schemeClr val="accent6">
                              <a:lumMod val="10000"/>
                            </a:schemeClr>
                          </a:solidFill>
                        </a:rPr>
                        <a:t>Online-Wahlen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digitales Zugangsrecht; </a:t>
                      </a:r>
                      <a:br>
                        <a:rPr lang="de-DE" sz="800" dirty="0">
                          <a:solidFill>
                            <a:schemeClr val="accent6">
                              <a:lumMod val="10000"/>
                            </a:schemeClr>
                          </a:solidFill>
                        </a:rPr>
                      </a:br>
                      <a:r>
                        <a:rPr lang="de-DE" sz="800" dirty="0">
                          <a:solidFill>
                            <a:schemeClr val="accent6">
                              <a:lumMod val="10000"/>
                            </a:schemeClr>
                          </a:solidFill>
                        </a:rPr>
                        <a:t>Online-BR-Sitzungen und Online-</a:t>
                      </a:r>
                      <a:br>
                        <a:rPr lang="de-DE" sz="800" dirty="0">
                          <a:solidFill>
                            <a:schemeClr val="accent6">
                              <a:lumMod val="10000"/>
                            </a:schemeClr>
                          </a:solidFill>
                        </a:rPr>
                      </a:br>
                      <a:r>
                        <a:rPr lang="de-DE" sz="800" dirty="0" err="1">
                          <a:solidFill>
                            <a:schemeClr val="accent6">
                              <a:lumMod val="10000"/>
                            </a:schemeClr>
                          </a:solidFill>
                        </a:rPr>
                        <a:t>Betriebsversamm</a:t>
                      </a:r>
                      <a:r>
                        <a:rPr lang="de-DE" sz="800" dirty="0">
                          <a:solidFill>
                            <a:schemeClr val="accent6">
                              <a:lumMod val="10000"/>
                            </a:schemeClr>
                          </a:solidFill>
                        </a:rPr>
                        <a:t>-lungen und Wahlen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digitales Zugangsrecht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1779505266"/>
                  </a:ext>
                </a:extLst>
              </a:tr>
              <a:tr h="761264">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b="1" dirty="0">
                          <a:solidFill>
                            <a:schemeClr val="accent6">
                              <a:lumMod val="10000"/>
                            </a:schemeClr>
                          </a:solidFill>
                        </a:rPr>
                        <a:t>Unternehmens-mitbestimmung</a:t>
                      </a:r>
                    </a:p>
                    <a:p>
                      <a:pPr marL="0" indent="0">
                        <a:buFont typeface="Arial" panose="020B0604020202020204" pitchFamily="34" charset="0"/>
                        <a:buNone/>
                      </a:pPr>
                      <a:endParaRPr lang="de-DE" sz="800" b="1"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dirty="0">
                          <a:solidFill>
                            <a:schemeClr val="accent6">
                              <a:lumMod val="10000"/>
                            </a:schemeClr>
                          </a:solidFill>
                        </a:rPr>
                        <a:t>gesetzlicher Mindestkatalog </a:t>
                      </a:r>
                      <a:r>
                        <a:rPr lang="de-DE" sz="800" dirty="0" err="1">
                          <a:solidFill>
                            <a:schemeClr val="accent6">
                              <a:lumMod val="10000"/>
                            </a:schemeClr>
                          </a:solidFill>
                        </a:rPr>
                        <a:t>zustimmungsbe</a:t>
                      </a:r>
                      <a:r>
                        <a:rPr lang="de-DE" sz="800" dirty="0">
                          <a:solidFill>
                            <a:schemeClr val="accent6">
                              <a:lumMod val="10000"/>
                            </a:schemeClr>
                          </a:solidFill>
                        </a:rPr>
                        <a:t>-dürftiger Geschäfte im Aufsichtsrat; keine Umgehung MB im AR</a:t>
                      </a:r>
                    </a:p>
                  </a:txBody>
                  <a:tcPr>
                    <a:solidFill>
                      <a:schemeClr val="bg1"/>
                    </a:solidFill>
                  </a:tcPr>
                </a:tc>
                <a:tc>
                  <a:txBody>
                    <a:bodyPr/>
                    <a:lstStyle/>
                    <a:p>
                      <a:pPr marL="0" indent="0">
                        <a:buFont typeface="Arial" panose="020B0604020202020204" pitchFamily="34" charset="0"/>
                        <a:buNone/>
                      </a:pPr>
                      <a:r>
                        <a:rPr lang="de-DE" sz="800" kern="1200" dirty="0">
                          <a:solidFill>
                            <a:sysClr val="windowText" lastClr="000000"/>
                          </a:solidFill>
                          <a:effectLst/>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paritätische Mitbestimmung in Aufsichtsräten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800" kern="1200" dirty="0">
                          <a:solidFill>
                            <a:schemeClr val="accent6">
                              <a:lumMod val="10000"/>
                            </a:schemeClr>
                          </a:solidFill>
                          <a:latin typeface="+mn-lt"/>
                          <a:ea typeface="+mn-ea"/>
                          <a:cs typeface="+mn-cs"/>
                        </a:rPr>
                        <a:t>Beschäftigte auch bei strategischen Unternehmens-entscheidungen beteiligen</a:t>
                      </a:r>
                    </a:p>
                    <a:p>
                      <a:pPr marL="0" indent="0">
                        <a:buFont typeface="Arial" panose="020B0604020202020204" pitchFamily="34" charset="0"/>
                        <a:buNone/>
                      </a:pP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333725290"/>
                  </a:ext>
                </a:extLst>
              </a:tr>
            </a:tbl>
          </a:graphicData>
        </a:graphic>
      </p:graphicFrame>
      <p:pic>
        <p:nvPicPr>
          <p:cNvPr id="4" name="Grafik 3">
            <a:extLst>
              <a:ext uri="{FF2B5EF4-FFF2-40B4-BE49-F238E27FC236}">
                <a16:creationId xmlns:a16="http://schemas.microsoft.com/office/drawing/2014/main" id="{BED2AB4D-479B-1819-457E-C5B9A1708CF9}"/>
              </a:ext>
            </a:extLst>
          </p:cNvPr>
          <p:cNvPicPr>
            <a:picLocks noChangeAspect="1"/>
          </p:cNvPicPr>
          <p:nvPr/>
        </p:nvPicPr>
        <p:blipFill>
          <a:blip r:embed="rId4"/>
          <a:stretch>
            <a:fillRect/>
          </a:stretch>
        </p:blipFill>
        <p:spPr>
          <a:xfrm>
            <a:off x="7292233" y="336758"/>
            <a:ext cx="638857" cy="659300"/>
          </a:xfrm>
          <a:prstGeom prst="rect">
            <a:avLst/>
          </a:prstGeom>
        </p:spPr>
      </p:pic>
    </p:spTree>
    <p:extLst>
      <p:ext uri="{BB962C8B-B14F-4D97-AF65-F5344CB8AC3E}">
        <p14:creationId xmlns:p14="http://schemas.microsoft.com/office/powerpoint/2010/main" val="3551106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32D7C-3A6B-E11E-1589-DD8517A6955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BBBDD69-8FE6-33CA-EDD9-7202C9FB2A1B}"/>
              </a:ext>
            </a:extLst>
          </p:cNvPr>
          <p:cNvSpPr>
            <a:spLocks noGrp="1"/>
          </p:cNvSpPr>
          <p:nvPr>
            <p:ph type="title"/>
          </p:nvPr>
        </p:nvSpPr>
        <p:spPr>
          <a:xfrm>
            <a:off x="250825" y="230958"/>
            <a:ext cx="8642350" cy="472175"/>
          </a:xfrm>
        </p:spPr>
        <p:txBody>
          <a:bodyPr/>
          <a:lstStyle/>
          <a:p>
            <a:r>
              <a:rPr lang="de-DE" sz="3200" dirty="0"/>
              <a:t>Wahlprogramme</a:t>
            </a:r>
          </a:p>
        </p:txBody>
      </p:sp>
      <p:sp>
        <p:nvSpPr>
          <p:cNvPr id="8" name="Textplatzhalter 2">
            <a:extLst>
              <a:ext uri="{FF2B5EF4-FFF2-40B4-BE49-F238E27FC236}">
                <a16:creationId xmlns:a16="http://schemas.microsoft.com/office/drawing/2014/main" id="{0ECB70B4-A9CE-93C3-B612-44C940A426C6}"/>
              </a:ext>
            </a:extLst>
          </p:cNvPr>
          <p:cNvSpPr txBox="1">
            <a:spLocks/>
          </p:cNvSpPr>
          <p:nvPr/>
        </p:nvSpPr>
        <p:spPr>
          <a:xfrm>
            <a:off x="181190" y="616802"/>
            <a:ext cx="5398079" cy="379256"/>
          </a:xfrm>
          <a:prstGeom prst="rect">
            <a:avLst/>
          </a:prstGeom>
        </p:spPr>
        <p:txBody>
          <a:bodyPr/>
          <a:lstStyle>
            <a:lvl1pPr marL="171450" indent="-243450" algn="l" defTabSz="685800" rtl="0" eaLnBrk="1" latinLnBrk="0" hangingPunct="1">
              <a:lnSpc>
                <a:spcPct val="90000"/>
              </a:lnSpc>
              <a:spcBef>
                <a:spcPts val="750"/>
              </a:spcBef>
              <a:buSzPct val="90000"/>
              <a:buFontTx/>
              <a:buBlip>
                <a:blip r:embed="rId3"/>
              </a:buBlip>
              <a:defRPr sz="1800" b="0" i="0" kern="1200">
                <a:solidFill>
                  <a:srgbClr val="3C3C3B"/>
                </a:solidFill>
                <a:latin typeface="Meta IGM" panose="02000503040000020004" pitchFamily="2" charset="0"/>
                <a:ea typeface="+mn-ea"/>
                <a:cs typeface="+mn-cs"/>
              </a:defRPr>
            </a:lvl1pPr>
            <a:lvl2pPr marL="5143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2pPr>
            <a:lvl3pPr marL="7852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3pPr>
            <a:lvl4pPr marL="1056150" indent="-243450" algn="l" defTabSz="685800" rtl="0" eaLnBrk="1" latinLnBrk="0" hangingPunct="1">
              <a:lnSpc>
                <a:spcPct val="90000"/>
              </a:lnSpc>
              <a:spcBef>
                <a:spcPts val="375"/>
              </a:spcBef>
              <a:buSzPct val="90000"/>
              <a:buFontTx/>
              <a:buBlip>
                <a:blip r:embed="rId3"/>
              </a:buBlip>
              <a:defRPr sz="1800" b="0" i="0" kern="1200">
                <a:solidFill>
                  <a:srgbClr val="3C3C3B"/>
                </a:solidFill>
                <a:latin typeface="Meta IGM" panose="02000503040000020004" pitchFamily="2" charset="0"/>
                <a:ea typeface="+mn-ea"/>
                <a:cs typeface="+mn-cs"/>
              </a:defRPr>
            </a:lvl4pPr>
            <a:lvl5pPr marL="1327050" indent="-243450" algn="l" defTabSz="685800" rtl="0" eaLnBrk="1" latinLnBrk="0" hangingPunct="1">
              <a:lnSpc>
                <a:spcPct val="90000"/>
              </a:lnSpc>
              <a:spcBef>
                <a:spcPts val="375"/>
              </a:spcBef>
              <a:buFontTx/>
              <a:buBlip>
                <a:blip r:embed="rId3"/>
              </a:buBlip>
              <a:defRPr sz="1800" b="0" i="0" kern="1200">
                <a:solidFill>
                  <a:srgbClr val="3C3C3B"/>
                </a:solidFill>
                <a:latin typeface="Meta IGM" panose="02000503040000020004"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800" b="0" i="0" kern="1200">
                <a:solidFill>
                  <a:srgbClr val="3C3C3B"/>
                </a:solidFill>
                <a:latin typeface="Meta IGM" panose="02000503040000020004" pitchFamily="2" charset="0"/>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DE" sz="1600" b="1" dirty="0">
                <a:solidFill>
                  <a:srgbClr val="7030A0"/>
                </a:solidFill>
              </a:rPr>
              <a:t>Stärkung von Tarifbindung, Mindestlohn</a:t>
            </a:r>
          </a:p>
        </p:txBody>
      </p:sp>
      <p:graphicFrame>
        <p:nvGraphicFramePr>
          <p:cNvPr id="9" name="Tabelle 8">
            <a:extLst>
              <a:ext uri="{FF2B5EF4-FFF2-40B4-BE49-F238E27FC236}">
                <a16:creationId xmlns:a16="http://schemas.microsoft.com/office/drawing/2014/main" id="{735D6C39-E2A0-BA11-B884-4E97CA4839A8}"/>
              </a:ext>
            </a:extLst>
          </p:cNvPr>
          <p:cNvGraphicFramePr>
            <a:graphicFrameLocks noGrp="1"/>
          </p:cNvGraphicFramePr>
          <p:nvPr>
            <p:extLst>
              <p:ext uri="{D42A27DB-BD31-4B8C-83A1-F6EECF244321}">
                <p14:modId xmlns:p14="http://schemas.microsoft.com/office/powerpoint/2010/main" val="3897549855"/>
              </p:ext>
            </p:extLst>
          </p:nvPr>
        </p:nvGraphicFramePr>
        <p:xfrm>
          <a:off x="250820" y="1129294"/>
          <a:ext cx="8642352" cy="3886200"/>
        </p:xfrm>
        <a:graphic>
          <a:graphicData uri="http://schemas.openxmlformats.org/drawingml/2006/table">
            <a:tbl>
              <a:tblPr firstRow="1" bandRow="1">
                <a:tableStyleId>{22838BEF-8BB2-4498-84A7-C5851F593DF1}</a:tableStyleId>
              </a:tblPr>
              <a:tblGrid>
                <a:gridCol w="856868">
                  <a:extLst>
                    <a:ext uri="{9D8B030D-6E8A-4147-A177-3AD203B41FA5}">
                      <a16:colId xmlns:a16="http://schemas.microsoft.com/office/drawing/2014/main" val="434067085"/>
                    </a:ext>
                  </a:extLst>
                </a:gridCol>
                <a:gridCol w="1112212">
                  <a:extLst>
                    <a:ext uri="{9D8B030D-6E8A-4147-A177-3AD203B41FA5}">
                      <a16:colId xmlns:a16="http://schemas.microsoft.com/office/drawing/2014/main" val="1784644800"/>
                    </a:ext>
                  </a:extLst>
                </a:gridCol>
                <a:gridCol w="1112212">
                  <a:extLst>
                    <a:ext uri="{9D8B030D-6E8A-4147-A177-3AD203B41FA5}">
                      <a16:colId xmlns:a16="http://schemas.microsoft.com/office/drawing/2014/main" val="3535574530"/>
                    </a:ext>
                  </a:extLst>
                </a:gridCol>
                <a:gridCol w="1112212">
                  <a:extLst>
                    <a:ext uri="{9D8B030D-6E8A-4147-A177-3AD203B41FA5}">
                      <a16:colId xmlns:a16="http://schemas.microsoft.com/office/drawing/2014/main" val="3547132671"/>
                    </a:ext>
                  </a:extLst>
                </a:gridCol>
                <a:gridCol w="1112212">
                  <a:extLst>
                    <a:ext uri="{9D8B030D-6E8A-4147-A177-3AD203B41FA5}">
                      <a16:colId xmlns:a16="http://schemas.microsoft.com/office/drawing/2014/main" val="2007311187"/>
                    </a:ext>
                  </a:extLst>
                </a:gridCol>
                <a:gridCol w="1112212">
                  <a:extLst>
                    <a:ext uri="{9D8B030D-6E8A-4147-A177-3AD203B41FA5}">
                      <a16:colId xmlns:a16="http://schemas.microsoft.com/office/drawing/2014/main" val="421407222"/>
                    </a:ext>
                  </a:extLst>
                </a:gridCol>
                <a:gridCol w="1112212">
                  <a:extLst>
                    <a:ext uri="{9D8B030D-6E8A-4147-A177-3AD203B41FA5}">
                      <a16:colId xmlns:a16="http://schemas.microsoft.com/office/drawing/2014/main" val="3711323975"/>
                    </a:ext>
                  </a:extLst>
                </a:gridCol>
                <a:gridCol w="1112212">
                  <a:extLst>
                    <a:ext uri="{9D8B030D-6E8A-4147-A177-3AD203B41FA5}">
                      <a16:colId xmlns:a16="http://schemas.microsoft.com/office/drawing/2014/main" val="3069341709"/>
                    </a:ext>
                  </a:extLst>
                </a:gridCol>
              </a:tblGrid>
              <a:tr h="216283">
                <a:tc>
                  <a:txBody>
                    <a:bodyPr/>
                    <a:lstStyle/>
                    <a:p>
                      <a:pPr algn="l"/>
                      <a:r>
                        <a:rPr lang="de-DE" sz="900" b="1" dirty="0">
                          <a:solidFill>
                            <a:schemeClr val="accent6">
                              <a:lumMod val="10000"/>
                            </a:schemeClr>
                          </a:solidFill>
                        </a:rPr>
                        <a:t>Themen</a:t>
                      </a:r>
                    </a:p>
                  </a:txBody>
                  <a:tcPr>
                    <a:solidFill>
                      <a:schemeClr val="bg1"/>
                    </a:solidFill>
                  </a:tcPr>
                </a:tc>
                <a:tc>
                  <a:txBody>
                    <a:bodyPr/>
                    <a:lstStyle/>
                    <a:p>
                      <a:pPr algn="l"/>
                      <a:r>
                        <a:rPr lang="de-DE" sz="900" b="1" dirty="0">
                          <a:solidFill>
                            <a:schemeClr val="accent6">
                              <a:lumMod val="10000"/>
                            </a:schemeClr>
                          </a:solidFill>
                        </a:rPr>
                        <a:t>CDU/CSU</a:t>
                      </a:r>
                    </a:p>
                  </a:txBody>
                  <a:tcPr>
                    <a:solidFill>
                      <a:schemeClr val="bg1"/>
                    </a:solidFill>
                  </a:tcPr>
                </a:tc>
                <a:tc>
                  <a:txBody>
                    <a:bodyPr/>
                    <a:lstStyle/>
                    <a:p>
                      <a:pPr algn="l"/>
                      <a:r>
                        <a:rPr lang="de-DE" sz="900" b="1" dirty="0">
                          <a:solidFill>
                            <a:schemeClr val="accent6">
                              <a:lumMod val="10000"/>
                            </a:schemeClr>
                          </a:solidFill>
                        </a:rPr>
                        <a:t>SPD</a:t>
                      </a:r>
                    </a:p>
                  </a:txBody>
                  <a:tcPr>
                    <a:solidFill>
                      <a:schemeClr val="bg1"/>
                    </a:solidFill>
                  </a:tcPr>
                </a:tc>
                <a:tc>
                  <a:txBody>
                    <a:bodyPr/>
                    <a:lstStyle/>
                    <a:p>
                      <a:pPr algn="l"/>
                      <a:r>
                        <a:rPr lang="de-DE" sz="900" b="1" dirty="0">
                          <a:solidFill>
                            <a:schemeClr val="accent6">
                              <a:lumMod val="10000"/>
                            </a:schemeClr>
                          </a:solidFill>
                        </a:rPr>
                        <a:t>Grüne </a:t>
                      </a:r>
                      <a:r>
                        <a:rPr lang="de-DE" sz="800" b="1" dirty="0">
                          <a:solidFill>
                            <a:schemeClr val="accent6">
                              <a:lumMod val="10000"/>
                            </a:schemeClr>
                          </a:solidFill>
                        </a:rPr>
                        <a:t>(Entwurf)</a:t>
                      </a:r>
                    </a:p>
                  </a:txBody>
                  <a:tcPr>
                    <a:solidFill>
                      <a:schemeClr val="bg1"/>
                    </a:solidFill>
                  </a:tcPr>
                </a:tc>
                <a:tc>
                  <a:txBody>
                    <a:bodyPr/>
                    <a:lstStyle/>
                    <a:p>
                      <a:pPr algn="l"/>
                      <a:r>
                        <a:rPr lang="de-DE" sz="900" b="1" dirty="0">
                          <a:solidFill>
                            <a:schemeClr val="accent6">
                              <a:lumMod val="10000"/>
                            </a:schemeClr>
                          </a:solidFill>
                        </a:rPr>
                        <a:t>DIE LINKE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FDP </a:t>
                      </a:r>
                      <a:r>
                        <a:rPr lang="de-DE" sz="800" b="1" dirty="0">
                          <a:solidFill>
                            <a:schemeClr val="accent6">
                              <a:lumMod val="10000"/>
                            </a:schemeClr>
                          </a:solidFill>
                        </a:rPr>
                        <a:t>(Entwurf)</a:t>
                      </a:r>
                      <a:endParaRPr lang="de-DE" sz="900" b="1" dirty="0">
                        <a:solidFill>
                          <a:schemeClr val="accent6">
                            <a:lumMod val="10000"/>
                          </a:schemeClr>
                        </a:solidFill>
                      </a:endParaRPr>
                    </a:p>
                  </a:txBody>
                  <a:tcPr>
                    <a:solidFill>
                      <a:schemeClr val="bg1"/>
                    </a:solidFill>
                  </a:tcPr>
                </a:tc>
                <a:tc>
                  <a:txBody>
                    <a:bodyPr/>
                    <a:lstStyle/>
                    <a:p>
                      <a:pPr algn="l"/>
                      <a:r>
                        <a:rPr lang="de-DE" sz="900" b="1" dirty="0">
                          <a:solidFill>
                            <a:schemeClr val="accent6">
                              <a:lumMod val="10000"/>
                            </a:schemeClr>
                          </a:solidFill>
                        </a:rPr>
                        <a:t>BSW</a:t>
                      </a:r>
                    </a:p>
                  </a:txBody>
                  <a:tcPr>
                    <a:solidFill>
                      <a:schemeClr val="bg1"/>
                    </a:solidFill>
                  </a:tcPr>
                </a:tc>
                <a:tc>
                  <a:txBody>
                    <a:bodyPr/>
                    <a:lstStyle/>
                    <a:p>
                      <a:pPr algn="l"/>
                      <a:r>
                        <a:rPr lang="de-DE" sz="900" b="1" dirty="0">
                          <a:solidFill>
                            <a:schemeClr val="accent6">
                              <a:lumMod val="10000"/>
                            </a:schemeClr>
                          </a:solidFill>
                        </a:rPr>
                        <a:t>AfD </a:t>
                      </a:r>
                      <a:r>
                        <a:rPr lang="de-DE" sz="800" b="1" dirty="0">
                          <a:solidFill>
                            <a:schemeClr val="accent6">
                              <a:lumMod val="10000"/>
                            </a:schemeClr>
                          </a:solidFill>
                        </a:rPr>
                        <a:t>(vorläufig)</a:t>
                      </a:r>
                      <a:endParaRPr lang="de-DE" sz="900" b="1" dirty="0">
                        <a:solidFill>
                          <a:schemeClr val="accent6">
                            <a:lumMod val="10000"/>
                          </a:schemeClr>
                        </a:solidFill>
                      </a:endParaRPr>
                    </a:p>
                  </a:txBody>
                  <a:tcPr>
                    <a:solidFill>
                      <a:schemeClr val="bg1"/>
                    </a:solidFill>
                  </a:tcPr>
                </a:tc>
                <a:extLst>
                  <a:ext uri="{0D108BD9-81ED-4DB2-BD59-A6C34878D82A}">
                    <a16:rowId xmlns:a16="http://schemas.microsoft.com/office/drawing/2014/main" val="519000957"/>
                  </a:ext>
                </a:extLst>
              </a:tr>
              <a:tr h="552682">
                <a:tc>
                  <a:txBody>
                    <a:bodyPr/>
                    <a:lstStyle/>
                    <a:p>
                      <a:pPr marL="0" indent="0">
                        <a:buFont typeface="Arial" panose="020B0604020202020204" pitchFamily="34" charset="0"/>
                        <a:buNone/>
                      </a:pPr>
                      <a:r>
                        <a:rPr lang="de-DE" sz="800" b="1" dirty="0">
                          <a:solidFill>
                            <a:schemeClr val="accent6">
                              <a:lumMod val="10000"/>
                            </a:schemeClr>
                          </a:solidFill>
                        </a:rPr>
                        <a:t>Bundestarif-</a:t>
                      </a:r>
                      <a:br>
                        <a:rPr lang="de-DE" sz="800" b="1" dirty="0">
                          <a:solidFill>
                            <a:schemeClr val="accent6">
                              <a:lumMod val="10000"/>
                            </a:schemeClr>
                          </a:solidFill>
                        </a:rPr>
                      </a:br>
                      <a:r>
                        <a:rPr lang="de-DE" sz="800" b="1" dirty="0" err="1">
                          <a:solidFill>
                            <a:schemeClr val="accent6">
                              <a:lumMod val="10000"/>
                            </a:schemeClr>
                          </a:solidFill>
                        </a:rPr>
                        <a:t>treuegesetz</a:t>
                      </a:r>
                      <a:endParaRPr lang="de-DE" sz="800" b="1"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Änderungen im Tarifvertragsgesetz, um Tarifbindung zu erhöhen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Bundestariftreue-gesetz; europäisches Tariftreuegesetz</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Tariftreuegesetz</a:t>
                      </a:r>
                    </a:p>
                  </a:txBody>
                  <a:tcPr>
                    <a:solidFill>
                      <a:schemeClr val="bg1"/>
                    </a:solidFill>
                  </a:tcPr>
                </a:tc>
                <a:tc>
                  <a:txBody>
                    <a:bodyPr/>
                    <a:lstStyle/>
                    <a:p>
                      <a:pPr marL="0" indent="0">
                        <a:buFont typeface="Arial" panose="020B0604020202020204" pitchFamily="34" charset="0"/>
                        <a:buNone/>
                      </a:pPr>
                      <a:r>
                        <a:rPr lang="de-DE" sz="800" dirty="0" err="1">
                          <a:solidFill>
                            <a:schemeClr val="accent6">
                              <a:lumMod val="10000"/>
                            </a:schemeClr>
                          </a:solidFill>
                        </a:rPr>
                        <a:t>Öffentl</a:t>
                      </a:r>
                      <a:r>
                        <a:rPr lang="de-DE" sz="800" dirty="0">
                          <a:solidFill>
                            <a:schemeClr val="accent6">
                              <a:lumMod val="10000"/>
                            </a:schemeClr>
                          </a:solidFill>
                        </a:rPr>
                        <a:t>. Investitionen nur mit  </a:t>
                      </a:r>
                      <a:r>
                        <a:rPr lang="de-DE" sz="800" dirty="0" err="1">
                          <a:solidFill>
                            <a:schemeClr val="accent6">
                              <a:lumMod val="10000"/>
                            </a:schemeClr>
                          </a:solidFill>
                        </a:rPr>
                        <a:t>Beschäfti-gungsgarantien</a:t>
                      </a:r>
                      <a:r>
                        <a:rPr lang="de-DE" sz="800" dirty="0">
                          <a:solidFill>
                            <a:schemeClr val="accent6">
                              <a:lumMod val="10000"/>
                            </a:schemeClr>
                          </a:solidFill>
                        </a:rPr>
                        <a:t> &amp; TV; Bundestarif-</a:t>
                      </a:r>
                      <a:r>
                        <a:rPr lang="de-DE" sz="800" dirty="0" err="1">
                          <a:solidFill>
                            <a:schemeClr val="accent6">
                              <a:lumMod val="10000"/>
                            </a:schemeClr>
                          </a:solidFill>
                        </a:rPr>
                        <a:t>treuegesetz</a:t>
                      </a: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kern="1200" dirty="0" err="1">
                          <a:solidFill>
                            <a:schemeClr val="accent6">
                              <a:lumMod val="10000"/>
                            </a:schemeClr>
                          </a:solidFill>
                          <a:latin typeface="+mn-lt"/>
                          <a:ea typeface="+mn-ea"/>
                          <a:cs typeface="+mn-cs"/>
                        </a:rPr>
                        <a:t>Öffentl</a:t>
                      </a:r>
                      <a:r>
                        <a:rPr lang="de-DE" sz="800" kern="1200" dirty="0">
                          <a:solidFill>
                            <a:schemeClr val="accent6">
                              <a:lumMod val="10000"/>
                            </a:schemeClr>
                          </a:solidFill>
                          <a:latin typeface="+mn-lt"/>
                          <a:ea typeface="+mn-ea"/>
                          <a:cs typeface="+mn-cs"/>
                        </a:rPr>
                        <a:t>. Aufträge und Subventionen nur an Unternehmen geben, die Tariflöhne zahlen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4144084503"/>
                  </a:ext>
                </a:extLst>
              </a:tr>
              <a:tr h="1163025">
                <a:tc>
                  <a:txBody>
                    <a:bodyPr/>
                    <a:lstStyle/>
                    <a:p>
                      <a:pPr marL="0" indent="0">
                        <a:buFont typeface="Arial" panose="020B0604020202020204" pitchFamily="34" charset="0"/>
                        <a:buNone/>
                      </a:pPr>
                      <a:r>
                        <a:rPr lang="de-DE" sz="800" b="1" dirty="0">
                          <a:solidFill>
                            <a:schemeClr val="accent6">
                              <a:lumMod val="10000"/>
                            </a:schemeClr>
                          </a:solidFill>
                        </a:rPr>
                        <a:t>Stärkung Tarifbindung</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Ziel: höhere Tarif-bindung; Stärkung Allgemein-verbindlichkeit;</a:t>
                      </a:r>
                      <a:br>
                        <a:rPr lang="de-DE" sz="800" dirty="0">
                          <a:solidFill>
                            <a:schemeClr val="accent6">
                              <a:lumMod val="10000"/>
                            </a:schemeClr>
                          </a:solidFill>
                        </a:rPr>
                      </a:br>
                      <a:r>
                        <a:rPr lang="de-DE" sz="800" dirty="0">
                          <a:solidFill>
                            <a:schemeClr val="accent6">
                              <a:lumMod val="10000"/>
                            </a:schemeClr>
                          </a:solidFill>
                        </a:rPr>
                        <a:t>mehr Tariföffnungs-klauseln; positive und negative Koalitionsfreiheit schützen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Tarifbindung deutlich erhöhen; Vergabe an Tarif-bindung knüpfen; </a:t>
                      </a:r>
                      <a:br>
                        <a:rPr lang="de-DE" sz="800" dirty="0">
                          <a:solidFill>
                            <a:schemeClr val="accent6">
                              <a:lumMod val="10000"/>
                            </a:schemeClr>
                          </a:solidFill>
                        </a:rPr>
                      </a:br>
                      <a:r>
                        <a:rPr lang="de-DE" sz="800" dirty="0">
                          <a:solidFill>
                            <a:schemeClr val="accent6">
                              <a:lumMod val="10000"/>
                            </a:schemeClr>
                          </a:solidFill>
                        </a:rPr>
                        <a:t>Allgemeinverbind-</a:t>
                      </a:r>
                      <a:r>
                        <a:rPr lang="de-DE" sz="800" dirty="0" err="1">
                          <a:solidFill>
                            <a:schemeClr val="accent6">
                              <a:lumMod val="10000"/>
                            </a:schemeClr>
                          </a:solidFill>
                        </a:rPr>
                        <a:t>licherklärung</a:t>
                      </a:r>
                      <a:r>
                        <a:rPr lang="de-DE" sz="800" dirty="0">
                          <a:solidFill>
                            <a:schemeClr val="accent6">
                              <a:lumMod val="10000"/>
                            </a:schemeClr>
                          </a:solidFill>
                        </a:rPr>
                        <a:t> erleichtern;  Verbandsklagerecht für Gewerkschaften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Stärkere Tarifbindung;</a:t>
                      </a:r>
                      <a:br>
                        <a:rPr lang="de-DE" sz="800" dirty="0">
                          <a:solidFill>
                            <a:schemeClr val="accent6">
                              <a:lumMod val="10000"/>
                            </a:schemeClr>
                          </a:solidFill>
                        </a:rPr>
                      </a:br>
                      <a:r>
                        <a:rPr lang="de-DE" sz="800" dirty="0">
                          <a:solidFill>
                            <a:schemeClr val="accent6">
                              <a:lumMod val="10000"/>
                            </a:schemeClr>
                          </a:solidFill>
                        </a:rPr>
                        <a:t>Erleichterung Allgemeinverbind-</a:t>
                      </a:r>
                      <a:r>
                        <a:rPr lang="de-DE" sz="800" dirty="0" err="1">
                          <a:solidFill>
                            <a:schemeClr val="accent6">
                              <a:lumMod val="10000"/>
                            </a:schemeClr>
                          </a:solidFill>
                        </a:rPr>
                        <a:t>lichkeitserklärung</a:t>
                      </a: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Tarifbindung stärken; Arbeits-ministerium soll TV allgemeinverbindlich erklären können; bei Auslagerungen sollen TV unbefristet fortgelten; Klagerecht für GW</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kern="1200" dirty="0" err="1">
                          <a:solidFill>
                            <a:schemeClr val="accent6">
                              <a:lumMod val="10000"/>
                            </a:schemeClr>
                          </a:solidFill>
                          <a:latin typeface="+mn-lt"/>
                          <a:ea typeface="+mn-ea"/>
                          <a:cs typeface="+mn-cs"/>
                        </a:rPr>
                        <a:t>Allgemeinver</a:t>
                      </a:r>
                      <a:r>
                        <a:rPr lang="de-DE" sz="800" kern="1200" dirty="0">
                          <a:solidFill>
                            <a:schemeClr val="accent6">
                              <a:lumMod val="10000"/>
                            </a:schemeClr>
                          </a:solidFill>
                          <a:latin typeface="+mn-lt"/>
                          <a:ea typeface="+mn-ea"/>
                          <a:cs typeface="+mn-cs"/>
                        </a:rPr>
                        <a:t>-</a:t>
                      </a:r>
                      <a:r>
                        <a:rPr lang="de-DE" sz="800" kern="1200" dirty="0" err="1">
                          <a:solidFill>
                            <a:schemeClr val="accent6">
                              <a:lumMod val="10000"/>
                            </a:schemeClr>
                          </a:solidFill>
                          <a:latin typeface="+mn-lt"/>
                          <a:ea typeface="+mn-ea"/>
                          <a:cs typeface="+mn-cs"/>
                        </a:rPr>
                        <a:t>bindlichkeitser</a:t>
                      </a:r>
                      <a:r>
                        <a:rPr lang="de-DE" sz="800" kern="1200" dirty="0">
                          <a:solidFill>
                            <a:schemeClr val="accent6">
                              <a:lumMod val="10000"/>
                            </a:schemeClr>
                          </a:solidFill>
                          <a:latin typeface="+mn-lt"/>
                          <a:ea typeface="+mn-ea"/>
                          <a:cs typeface="+mn-cs"/>
                        </a:rPr>
                        <a:t>-klärung von Tarifverträgen erleichtern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3247857757"/>
                  </a:ext>
                </a:extLst>
              </a:tr>
              <a:tr h="863623">
                <a:tc>
                  <a:txBody>
                    <a:bodyPr/>
                    <a:lstStyle/>
                    <a:p>
                      <a:pPr marL="0" indent="0">
                        <a:buFont typeface="Arial" panose="020B0604020202020204" pitchFamily="34" charset="0"/>
                        <a:buNone/>
                      </a:pPr>
                      <a:r>
                        <a:rPr lang="de-DE" sz="800" b="1" dirty="0">
                          <a:solidFill>
                            <a:schemeClr val="accent6">
                              <a:lumMod val="10000"/>
                            </a:schemeClr>
                          </a:solidFill>
                        </a:rPr>
                        <a:t>Mindestlohn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gesetzlicher Mindestlohn; unabhängige Mindestlohn-kommission</a:t>
                      </a:r>
                      <a:br>
                        <a:rPr lang="de-DE" sz="800" dirty="0">
                          <a:solidFill>
                            <a:schemeClr val="accent6">
                              <a:lumMod val="10000"/>
                            </a:schemeClr>
                          </a:solidFill>
                        </a:rPr>
                      </a:br>
                      <a:endParaRPr lang="de-DE" sz="800" dirty="0">
                        <a:solidFill>
                          <a:schemeClr val="accent6">
                            <a:lumMod val="10000"/>
                          </a:schemeClr>
                        </a:solidFill>
                      </a:endParaRP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15 Euro Mindestlohn (Orientierung an EU-Richtlinie); EU-Recht muss von Mindest-</a:t>
                      </a:r>
                      <a:r>
                        <a:rPr lang="de-DE" sz="800" dirty="0" err="1">
                          <a:solidFill>
                            <a:schemeClr val="accent6">
                              <a:lumMod val="10000"/>
                            </a:schemeClr>
                          </a:solidFill>
                        </a:rPr>
                        <a:t>lohnkommission</a:t>
                      </a:r>
                      <a:r>
                        <a:rPr lang="de-DE" sz="800" dirty="0">
                          <a:solidFill>
                            <a:schemeClr val="accent6">
                              <a:lumMod val="10000"/>
                            </a:schemeClr>
                          </a:solidFill>
                        </a:rPr>
                        <a:t> berücksichtigt werden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Mindestlohn von 15 Euro im Jahr 2025 – auch für unter 18-Jährige; Vorgaben Mindestlohn-kommission einhalten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Mindestlohn von 15 Euro entsprechend Mindestlohn-Richt-linie; Mindestlohn-kommission:  Entscheidung mit GW</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keine politischen Eingriffe in die Arbeit der unabhängigen Mindestlohnkommission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15 Euro; soll dauerhaft armutsfest sein; künftige Anpassungen sollen sich an der EU-Mindestlohnrichtlinie orientieren </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1779505266"/>
                  </a:ext>
                </a:extLst>
              </a:tr>
              <a:tr h="421166">
                <a:tc>
                  <a:txBody>
                    <a:bodyPr/>
                    <a:lstStyle/>
                    <a:p>
                      <a:pPr marL="0" indent="0">
                        <a:buFont typeface="Arial" panose="020B0604020202020204" pitchFamily="34" charset="0"/>
                        <a:buNone/>
                      </a:pPr>
                      <a:r>
                        <a:rPr lang="de-DE" sz="800" b="1" dirty="0">
                          <a:solidFill>
                            <a:schemeClr val="accent6">
                              <a:lumMod val="10000"/>
                            </a:schemeClr>
                          </a:solidFill>
                        </a:rPr>
                        <a:t>Streikrecht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keine Änderungen beim Streikrecht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Streikrecht verteidigen</a:t>
                      </a:r>
                    </a:p>
                  </a:txBody>
                  <a:tcPr>
                    <a:solidFill>
                      <a:schemeClr val="bg1"/>
                    </a:solidFill>
                  </a:tcPr>
                </a:tc>
                <a:tc>
                  <a:txBody>
                    <a:bodyPr/>
                    <a:lstStyle/>
                    <a:p>
                      <a:pPr marL="0" indent="0">
                        <a:buFont typeface="Arial" panose="020B0604020202020204" pitchFamily="34" charset="0"/>
                        <a:buNone/>
                      </a:pPr>
                      <a:r>
                        <a:rPr lang="de-DE" sz="800" kern="1200" dirty="0">
                          <a:solidFill>
                            <a:schemeClr val="accent6">
                              <a:lumMod val="10000"/>
                            </a:schemeClr>
                          </a:solidFill>
                          <a:latin typeface="+mn-lt"/>
                          <a:ea typeface="+mn-ea"/>
                          <a:cs typeface="+mn-cs"/>
                        </a:rPr>
                        <a:t>verpflichtende Schlichtungsverein-</a:t>
                      </a:r>
                      <a:r>
                        <a:rPr lang="de-DE" sz="800" kern="1200" dirty="0" err="1">
                          <a:solidFill>
                            <a:schemeClr val="accent6">
                              <a:lumMod val="10000"/>
                            </a:schemeClr>
                          </a:solidFill>
                          <a:latin typeface="+mn-lt"/>
                          <a:ea typeface="+mn-ea"/>
                          <a:cs typeface="+mn-cs"/>
                        </a:rPr>
                        <a:t>barung</a:t>
                      </a:r>
                      <a:r>
                        <a:rPr lang="de-DE" sz="800" kern="1200" dirty="0">
                          <a:solidFill>
                            <a:schemeClr val="accent6">
                              <a:lumMod val="10000"/>
                            </a:schemeClr>
                          </a:solidFill>
                          <a:latin typeface="+mn-lt"/>
                          <a:ea typeface="+mn-ea"/>
                          <a:cs typeface="+mn-cs"/>
                        </a:rPr>
                        <a:t> zu Beginn von </a:t>
                      </a:r>
                      <a:r>
                        <a:rPr lang="de-DE" sz="800" kern="1200" dirty="0" err="1">
                          <a:solidFill>
                            <a:schemeClr val="accent6">
                              <a:lumMod val="10000"/>
                            </a:schemeClr>
                          </a:solidFill>
                          <a:latin typeface="+mn-lt"/>
                          <a:ea typeface="+mn-ea"/>
                          <a:cs typeface="+mn-cs"/>
                        </a:rPr>
                        <a:t>Tarifverhand</a:t>
                      </a:r>
                      <a:r>
                        <a:rPr lang="de-DE" sz="800" kern="1200" dirty="0">
                          <a:solidFill>
                            <a:schemeClr val="accent6">
                              <a:lumMod val="10000"/>
                            </a:schemeClr>
                          </a:solidFill>
                          <a:latin typeface="+mn-lt"/>
                          <a:ea typeface="+mn-ea"/>
                          <a:cs typeface="+mn-cs"/>
                        </a:rPr>
                        <a:t>-lungen &amp; Mindest-ankündigungsfristen</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tc>
                  <a:txBody>
                    <a:bodyPr/>
                    <a:lstStyle/>
                    <a:p>
                      <a:pPr marL="0" indent="0">
                        <a:buFont typeface="Arial" panose="020B0604020202020204" pitchFamily="34" charset="0"/>
                        <a:buNone/>
                      </a:pPr>
                      <a:r>
                        <a:rPr lang="de-DE" sz="800" dirty="0">
                          <a:solidFill>
                            <a:schemeClr val="accent6">
                              <a:lumMod val="10000"/>
                            </a:schemeClr>
                          </a:solidFill>
                        </a:rPr>
                        <a:t>/</a:t>
                      </a:r>
                    </a:p>
                  </a:txBody>
                  <a:tcPr>
                    <a:solidFill>
                      <a:schemeClr val="bg1"/>
                    </a:solidFill>
                  </a:tcPr>
                </a:tc>
                <a:extLst>
                  <a:ext uri="{0D108BD9-81ED-4DB2-BD59-A6C34878D82A}">
                    <a16:rowId xmlns:a16="http://schemas.microsoft.com/office/drawing/2014/main" val="1817991537"/>
                  </a:ext>
                </a:extLst>
              </a:tr>
            </a:tbl>
          </a:graphicData>
        </a:graphic>
      </p:graphicFrame>
      <p:pic>
        <p:nvPicPr>
          <p:cNvPr id="5" name="Grafik 4">
            <a:extLst>
              <a:ext uri="{FF2B5EF4-FFF2-40B4-BE49-F238E27FC236}">
                <a16:creationId xmlns:a16="http://schemas.microsoft.com/office/drawing/2014/main" id="{E6540EE9-55C7-FC9B-E323-39FAEA5BF29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82956" y="343864"/>
            <a:ext cx="571580" cy="614448"/>
          </a:xfrm>
          <a:prstGeom prst="rect">
            <a:avLst/>
          </a:prstGeom>
        </p:spPr>
      </p:pic>
    </p:spTree>
    <p:extLst>
      <p:ext uri="{BB962C8B-B14F-4D97-AF65-F5344CB8AC3E}">
        <p14:creationId xmlns:p14="http://schemas.microsoft.com/office/powerpoint/2010/main" val="3915201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1DEBB9-4D04-10E8-AC02-25AF5309194E}"/>
              </a:ext>
            </a:extLst>
          </p:cNvPr>
          <p:cNvSpPr>
            <a:spLocks noGrp="1"/>
          </p:cNvSpPr>
          <p:nvPr>
            <p:ph type="ctrTitle"/>
          </p:nvPr>
        </p:nvSpPr>
        <p:spPr/>
        <p:txBody>
          <a:bodyPr/>
          <a:lstStyle/>
          <a:p>
            <a:r>
              <a:rPr lang="de-DE" dirty="0"/>
              <a:t>Vielen Dank für eure Aufmerksamkeit</a:t>
            </a:r>
          </a:p>
        </p:txBody>
      </p:sp>
      <p:sp>
        <p:nvSpPr>
          <p:cNvPr id="4" name="Textfeld 3">
            <a:extLst>
              <a:ext uri="{FF2B5EF4-FFF2-40B4-BE49-F238E27FC236}">
                <a16:creationId xmlns:a16="http://schemas.microsoft.com/office/drawing/2014/main" id="{6BF7656D-9023-625F-EB1E-45114D2F33A4}"/>
              </a:ext>
            </a:extLst>
          </p:cNvPr>
          <p:cNvSpPr txBox="1"/>
          <p:nvPr/>
        </p:nvSpPr>
        <p:spPr>
          <a:xfrm>
            <a:off x="6108441" y="2431580"/>
            <a:ext cx="2572136" cy="1615827"/>
          </a:xfrm>
          <a:prstGeom prst="rect">
            <a:avLst/>
          </a:prstGeom>
          <a:noFill/>
        </p:spPr>
        <p:txBody>
          <a:bodyPr wrap="square">
            <a:spAutoFit/>
          </a:bodyPr>
          <a:lstStyle/>
          <a:p>
            <a:pPr algn="r"/>
            <a:r>
              <a:rPr lang="de-DE" sz="1100" b="0" i="0" kern="1200" dirty="0">
                <a:solidFill>
                  <a:srgbClr val="3C3C3B"/>
                </a:solidFill>
                <a:effectLst/>
                <a:ea typeface="+mn-ea"/>
                <a:cs typeface="Calibri" panose="020F0502020204030204" pitchFamily="34" charset="0"/>
              </a:rPr>
              <a:t>IG Metall Vorstand </a:t>
            </a:r>
            <a:endParaRPr lang="de-DE" sz="1100" dirty="0">
              <a:solidFill>
                <a:srgbClr val="3C3C3B"/>
              </a:solidFill>
              <a:cs typeface="Calibri" panose="020F0502020204030204" pitchFamily="34" charset="0"/>
            </a:endParaRPr>
          </a:p>
          <a:p>
            <a:pPr algn="r"/>
            <a:r>
              <a:rPr lang="de-DE" sz="1100" b="0" i="0" kern="1200" dirty="0">
                <a:solidFill>
                  <a:srgbClr val="3C3C3B"/>
                </a:solidFill>
                <a:effectLst/>
                <a:ea typeface="+mn-ea"/>
                <a:cs typeface="Calibri" panose="020F0502020204030204" pitchFamily="34" charset="0"/>
              </a:rPr>
              <a:t>Büro der geschäftsführenden</a:t>
            </a:r>
          </a:p>
          <a:p>
            <a:pPr algn="r"/>
            <a:r>
              <a:rPr lang="de-DE" sz="1100" b="0" i="0" kern="1200" dirty="0">
                <a:solidFill>
                  <a:srgbClr val="3C3C3B"/>
                </a:solidFill>
                <a:effectLst/>
                <a:cs typeface="Calibri" panose="020F0502020204030204" pitchFamily="34" charset="0"/>
              </a:rPr>
              <a:t>Vorstandsmitglieder</a:t>
            </a:r>
            <a:endParaRPr lang="de-DE" sz="1100" b="1" i="0" kern="1200" dirty="0">
              <a:solidFill>
                <a:srgbClr val="3C3C3B"/>
              </a:solidFill>
              <a:effectLst/>
              <a:cs typeface="Calibri" panose="020F0502020204030204" pitchFamily="34" charset="0"/>
            </a:endParaRPr>
          </a:p>
          <a:p>
            <a:pPr algn="r"/>
            <a:r>
              <a:rPr lang="de-DE" sz="1100" b="0" i="0" kern="1200" dirty="0">
                <a:solidFill>
                  <a:srgbClr val="3C3C3B"/>
                </a:solidFill>
                <a:effectLst/>
                <a:ea typeface="+mn-ea"/>
                <a:cs typeface="Calibri" panose="020F0502020204030204" pitchFamily="34" charset="0"/>
              </a:rPr>
              <a:t>Berliner Büro</a:t>
            </a:r>
            <a:br>
              <a:rPr lang="de-DE" sz="1100" b="0" i="0" kern="1200" dirty="0">
                <a:solidFill>
                  <a:srgbClr val="3C3C3B"/>
                </a:solidFill>
                <a:effectLst/>
                <a:ea typeface="+mn-ea"/>
                <a:cs typeface="Calibri" panose="020F0502020204030204" pitchFamily="34" charset="0"/>
              </a:rPr>
            </a:br>
            <a:r>
              <a:rPr lang="de-DE" sz="1100" b="0" i="0" kern="1200" dirty="0">
                <a:solidFill>
                  <a:srgbClr val="3C3C3B"/>
                </a:solidFill>
                <a:effectLst/>
                <a:ea typeface="+mn-ea"/>
                <a:cs typeface="Calibri" panose="020F0502020204030204" pitchFamily="34" charset="0"/>
              </a:rPr>
              <a:t>Alte Jakobstr. 149</a:t>
            </a:r>
            <a:br>
              <a:rPr lang="de-DE" sz="1100" b="0" i="0" kern="1200" dirty="0">
                <a:solidFill>
                  <a:srgbClr val="3C3C3B"/>
                </a:solidFill>
                <a:effectLst/>
                <a:ea typeface="+mn-ea"/>
                <a:cs typeface="Calibri" panose="020F0502020204030204" pitchFamily="34" charset="0"/>
              </a:rPr>
            </a:br>
            <a:r>
              <a:rPr lang="de-DE" sz="1100" b="0" i="0" kern="1200" dirty="0">
                <a:solidFill>
                  <a:srgbClr val="3C3C3B"/>
                </a:solidFill>
                <a:effectLst/>
                <a:ea typeface="+mn-ea"/>
                <a:cs typeface="Calibri" panose="020F0502020204030204" pitchFamily="34" charset="0"/>
              </a:rPr>
              <a:t>10969 Berlin</a:t>
            </a:r>
          </a:p>
          <a:p>
            <a:pPr algn="r"/>
            <a:endParaRPr lang="de-DE" sz="1100" b="0" i="0" kern="1200" dirty="0">
              <a:solidFill>
                <a:srgbClr val="3C3C3B"/>
              </a:solidFill>
              <a:effectLst/>
              <a:ea typeface="+mn-ea"/>
              <a:cs typeface="Calibri" panose="020F0502020204030204" pitchFamily="34" charset="0"/>
            </a:endParaRPr>
          </a:p>
          <a:p>
            <a:pPr algn="r"/>
            <a:r>
              <a:rPr lang="de-DE" sz="1100" b="0" i="0" kern="1200" dirty="0">
                <a:solidFill>
                  <a:srgbClr val="3C3C3B"/>
                </a:solidFill>
                <a:effectLst/>
                <a:ea typeface="+mn-ea"/>
                <a:cs typeface="Calibri" panose="020F0502020204030204" pitchFamily="34" charset="0"/>
              </a:rPr>
              <a:t>Tel 030/2592 705 - 40</a:t>
            </a:r>
            <a:br>
              <a:rPr lang="de-DE" sz="1100" b="0" i="0" kern="1200" dirty="0">
                <a:solidFill>
                  <a:srgbClr val="3C3C3B"/>
                </a:solidFill>
                <a:effectLst/>
                <a:ea typeface="+mn-ea"/>
                <a:cs typeface="Calibri" panose="020F0502020204030204" pitchFamily="34" charset="0"/>
              </a:rPr>
            </a:br>
            <a:r>
              <a:rPr lang="de-DE" sz="1100" b="0" i="0" kern="1200" dirty="0">
                <a:solidFill>
                  <a:srgbClr val="3C3C3B"/>
                </a:solidFill>
                <a:effectLst/>
                <a:ea typeface="+mn-ea"/>
                <a:cs typeface="Calibri" panose="020F0502020204030204" pitchFamily="34" charset="0"/>
              </a:rPr>
              <a:t>buero-berlin@igmetall.de</a:t>
            </a:r>
          </a:p>
        </p:txBody>
      </p:sp>
    </p:spTree>
    <p:extLst>
      <p:ext uri="{BB962C8B-B14F-4D97-AF65-F5344CB8AC3E}">
        <p14:creationId xmlns:p14="http://schemas.microsoft.com/office/powerpoint/2010/main" val="2431226755"/>
      </p:ext>
    </p:extLst>
  </p:cSld>
  <p:clrMapOvr>
    <a:masterClrMapping/>
  </p:clrMapOvr>
</p:sld>
</file>

<file path=ppt/theme/theme1.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Office">
  <a:themeElements>
    <a:clrScheme name="IG Metall Farben">
      <a:dk1>
        <a:srgbClr val="E2051A"/>
      </a:dk1>
      <a:lt1>
        <a:srgbClr val="FFFFFF"/>
      </a:lt1>
      <a:dk2>
        <a:srgbClr val="646363"/>
      </a:dk2>
      <a:lt2>
        <a:srgbClr val="FFFFFF"/>
      </a:lt2>
      <a:accent1>
        <a:srgbClr val="8F2C33"/>
      </a:accent1>
      <a:accent2>
        <a:srgbClr val="EAB500"/>
      </a:accent2>
      <a:accent3>
        <a:srgbClr val="2F80AB"/>
      </a:accent3>
      <a:accent4>
        <a:srgbClr val="5B9945"/>
      </a:accent4>
      <a:accent5>
        <a:srgbClr val="646363"/>
      </a:accent5>
      <a:accent6>
        <a:srgbClr val="DADADA"/>
      </a:accent6>
      <a:hlink>
        <a:srgbClr val="E3051B"/>
      </a:hlink>
      <a:folHlink>
        <a:srgbClr val="3C3C3B"/>
      </a:folHlink>
    </a:clrScheme>
    <a:fontScheme name="IG Metall Schriften">
      <a:majorFont>
        <a:latin typeface="Meta Head IGM Cond Black"/>
        <a:ea typeface=""/>
        <a:cs typeface=""/>
      </a:majorFont>
      <a:minorFont>
        <a:latin typeface="Meta IG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GM-Powerpoint-Vorlage-16zu9_NEU.pptx" id="{99AC4CB3-0A83-4ADF-974A-EBEDE6992F8B}" vid="{9595B962-D4D0-40ED-835C-34C41D16DF79}"/>
    </a:ext>
  </a:extLst>
</a:theme>
</file>

<file path=ppt/theme/theme4.xml><?xml version="1.0" encoding="utf-8"?>
<a:theme xmlns:a="http://schemas.openxmlformats.org/drawingml/2006/main" name="Office">
  <a:themeElements>
    <a:clrScheme name="IG Metall Farben">
      <a:dk1>
        <a:srgbClr val="E2051A"/>
      </a:dk1>
      <a:lt1>
        <a:srgbClr val="FFFFFF"/>
      </a:lt1>
      <a:dk2>
        <a:srgbClr val="646363"/>
      </a:dk2>
      <a:lt2>
        <a:srgbClr val="FFFFFF"/>
      </a:lt2>
      <a:accent1>
        <a:srgbClr val="8F2C33"/>
      </a:accent1>
      <a:accent2>
        <a:srgbClr val="EAB500"/>
      </a:accent2>
      <a:accent3>
        <a:srgbClr val="2F80AB"/>
      </a:accent3>
      <a:accent4>
        <a:srgbClr val="5B9945"/>
      </a:accent4>
      <a:accent5>
        <a:srgbClr val="646363"/>
      </a:accent5>
      <a:accent6>
        <a:srgbClr val="DADADA"/>
      </a:accent6>
      <a:hlink>
        <a:srgbClr val="E3051B"/>
      </a:hlink>
      <a:folHlink>
        <a:srgbClr val="3C3C3B"/>
      </a:folHlink>
    </a:clrScheme>
    <a:fontScheme name="IG Metall Schriften">
      <a:majorFont>
        <a:latin typeface="Meta Head IGM Cond Black"/>
        <a:ea typeface=""/>
        <a:cs typeface=""/>
      </a:majorFont>
      <a:minorFont>
        <a:latin typeface="Meta IG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GM-Powerpoint-Vorlage-16zu9_NEU.pptx" id="{99AC4CB3-0A83-4ADF-974A-EBEDE6992F8B}" vid="{9595B962-D4D0-40ED-835C-34C41D16DF79}"/>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0236d399-7944-40b6-ac9d-d4132725cbb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30636287BDA00541B45D13698D3C701D" ma:contentTypeVersion="14" ma:contentTypeDescription="Ein neues Dokument erstellen." ma:contentTypeScope="" ma:versionID="d35d99e547ade17e3d9f7f9b2481b4d3">
  <xsd:schema xmlns:xsd="http://www.w3.org/2001/XMLSchema" xmlns:xs="http://www.w3.org/2001/XMLSchema" xmlns:p="http://schemas.microsoft.com/office/2006/metadata/properties" xmlns:ns3="0236d399-7944-40b6-ac9d-d4132725cbbb" xmlns:ns4="99412191-23e6-4c4c-988b-63ca0e5de456" targetNamespace="http://schemas.microsoft.com/office/2006/metadata/properties" ma:root="true" ma:fieldsID="c8da1df239f85056d43a146eec8acbe5" ns3:_="" ns4:_="">
    <xsd:import namespace="0236d399-7944-40b6-ac9d-d4132725cbbb"/>
    <xsd:import namespace="99412191-23e6-4c4c-988b-63ca0e5de45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ObjectDetectorVersion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36d399-7944-40b6-ac9d-d4132725cb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9412191-23e6-4c4c-988b-63ca0e5de456"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SharingHintHash" ma:index="12" nillable="true" ma:displayName="Freigabehinweis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BD2766-229E-428F-B898-3D79D0919AEA}">
  <ds:schemaRefs>
    <ds:schemaRef ds:uri="http://schemas.microsoft.com/office/infopath/2007/PartnerControls"/>
    <ds:schemaRef ds:uri="http://purl.org/dc/elements/1.1/"/>
    <ds:schemaRef ds:uri="http://purl.org/dc/dcmitype/"/>
    <ds:schemaRef ds:uri="http://schemas.microsoft.com/office/2006/documentManagement/types"/>
    <ds:schemaRef ds:uri="http://www.w3.org/XML/1998/namespace"/>
    <ds:schemaRef ds:uri="http://purl.org/dc/terms/"/>
    <ds:schemaRef ds:uri="http://schemas.openxmlformats.org/package/2006/metadata/core-properties"/>
    <ds:schemaRef ds:uri="99412191-23e6-4c4c-988b-63ca0e5de456"/>
    <ds:schemaRef ds:uri="0236d399-7944-40b6-ac9d-d4132725cbbb"/>
    <ds:schemaRef ds:uri="http://schemas.microsoft.com/office/2006/metadata/properties"/>
  </ds:schemaRefs>
</ds:datastoreItem>
</file>

<file path=customXml/itemProps2.xml><?xml version="1.0" encoding="utf-8"?>
<ds:datastoreItem xmlns:ds="http://schemas.openxmlformats.org/officeDocument/2006/customXml" ds:itemID="{74A0A74E-BB2C-4EB6-AB01-3B60D2A68F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36d399-7944-40b6-ac9d-d4132725cbbb"/>
    <ds:schemaRef ds:uri="99412191-23e6-4c4c-988b-63ca0e5de4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48E2749-35F7-4FB1-A460-DF627ED9B0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4818</Words>
  <Application>Microsoft Office PowerPoint</Application>
  <PresentationFormat>Bildschirmpräsentation (16:9)</PresentationFormat>
  <Paragraphs>721</Paragraphs>
  <Slides>27</Slides>
  <Notes>24</Notes>
  <HiddenSlides>0</HiddenSlides>
  <MMClips>0</MMClips>
  <ScaleCrop>false</ScaleCrop>
  <HeadingPairs>
    <vt:vector size="6" baseType="variant">
      <vt:variant>
        <vt:lpstr>Verwendete Schriftarten</vt:lpstr>
      </vt:variant>
      <vt:variant>
        <vt:i4>9</vt:i4>
      </vt:variant>
      <vt:variant>
        <vt:lpstr>Design</vt:lpstr>
      </vt:variant>
      <vt:variant>
        <vt:i4>4</vt:i4>
      </vt:variant>
      <vt:variant>
        <vt:lpstr>Folientitel</vt:lpstr>
      </vt:variant>
      <vt:variant>
        <vt:i4>27</vt:i4>
      </vt:variant>
    </vt:vector>
  </HeadingPairs>
  <TitlesOfParts>
    <vt:vector size="40" baseType="lpstr">
      <vt:lpstr>Meta Head IGM Cond Black</vt:lpstr>
      <vt:lpstr>Aptos</vt:lpstr>
      <vt:lpstr>Symbol</vt:lpstr>
      <vt:lpstr>Calibri Light</vt:lpstr>
      <vt:lpstr>Meta Head IGM Cond Light</vt:lpstr>
      <vt:lpstr>Aptos Display</vt:lpstr>
      <vt:lpstr>Calibri</vt:lpstr>
      <vt:lpstr>Arial</vt:lpstr>
      <vt:lpstr>Meta IGM</vt:lpstr>
      <vt:lpstr>1_Office</vt:lpstr>
      <vt:lpstr>2_Office</vt:lpstr>
      <vt:lpstr>3_Office</vt:lpstr>
      <vt:lpstr>Office</vt:lpstr>
      <vt:lpstr>Erster Check Wahlprogramme </vt:lpstr>
      <vt:lpstr>Erster Check Wahlprogramme </vt:lpstr>
      <vt:lpstr>PowerPoint-Präsentation</vt:lpstr>
      <vt:lpstr>Metallforderungen</vt:lpstr>
      <vt:lpstr>PowerPoint-Präsentation</vt:lpstr>
      <vt:lpstr>PowerPoint-Präsentation</vt:lpstr>
      <vt:lpstr>PowerPoint-Präsentation</vt:lpstr>
      <vt:lpstr>Wahlprogramme</vt:lpstr>
      <vt:lpstr>Wahlprogramme</vt:lpstr>
      <vt:lpstr>Wahlprogramme</vt:lpstr>
      <vt:lpstr>Wahlprogramme</vt:lpstr>
      <vt:lpstr>Wahlprogramme</vt:lpstr>
      <vt:lpstr>Wahlprogramme</vt:lpstr>
      <vt:lpstr>Wahlprogramme</vt:lpstr>
      <vt:lpstr>Wahlprogramme</vt:lpstr>
      <vt:lpstr>Wahlprogramme</vt:lpstr>
      <vt:lpstr>Wahlprogramme</vt:lpstr>
      <vt:lpstr>Wahlprogramme</vt:lpstr>
      <vt:lpstr>Wahlprogramme</vt:lpstr>
      <vt:lpstr>Wahlprogramme</vt:lpstr>
      <vt:lpstr>Wahlprogramme</vt:lpstr>
      <vt:lpstr>Wahlprogramme</vt:lpstr>
      <vt:lpstr>Wahlprogramme</vt:lpstr>
      <vt:lpstr>Wahlprogramme</vt:lpstr>
      <vt:lpstr>Wahlprogramme</vt:lpstr>
      <vt:lpstr>Wahlprogramme</vt:lpstr>
      <vt:lpstr>Vielen Dank für eure Aufmerksamkeit</vt:lpstr>
    </vt:vector>
  </TitlesOfParts>
  <Manager>Nancy.Boehning@igmetall.de</Manager>
  <Company>IG Metall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Landtagswahlen in Baden-Württemberg &amp; Rheinland-Pfalz</dc:title>
  <dc:creator>Nancy.Boehning@igmetall.de</dc:creator>
  <cp:lastModifiedBy>Schuett, Nina</cp:lastModifiedBy>
  <cp:revision>233</cp:revision>
  <cp:lastPrinted>2025-01-21T08:57:13Z</cp:lastPrinted>
  <dcterms:created xsi:type="dcterms:W3CDTF">2021-03-15T08:14:49Z</dcterms:created>
  <dcterms:modified xsi:type="dcterms:W3CDTF">2025-01-28T07:38:02Z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0x01010030636287BDA00541B45D13698D3C701D</vt:lpwstr>
  </property>
</Properties>
</file>