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0FF0E6-56E2-4635-B237-C31635582F31}" v="1" dt="2026-02-24T10:09:26.328"/>
    <p1510:client id="{0F961E61-EDFD-138C-F58E-96A1092868B9}" v="5" dt="2026-02-24T10:05:15.646"/>
    <p1510:client id="{337A72BB-F452-4918-98AD-2A182BE088A8}" v="26" dt="2026-02-24T09:58:59.9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684FB6-03E0-7F73-566F-E234BCC2D2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7B4372B-F569-5F21-B371-CC817EF87D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ABA07E4-FF5F-C7AE-8C0C-522A8EB0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FD28-1BB3-4A3E-A1A5-1F1C60488EEE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6DA9F1-3918-1823-1D2B-EBF890CA7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830B55-B652-D75D-6D39-A274E367F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BDD1-B5BE-4E6E-B1D0-876960207E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5850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BE0980-81A1-E796-5C96-DA1BB8D8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F86395-58E5-9380-BF12-17030A3DF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5E5B42-4187-EED1-91FF-9E839519E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FD28-1BB3-4A3E-A1A5-1F1C60488EEE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4BF641-46A6-23E2-8697-02F7A08A6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3B2027-12FF-A129-2197-8CB78AA52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BDD1-B5BE-4E6E-B1D0-876960207E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9883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B450F4-DBEF-2756-7C9E-926EB6792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542886-28FF-271D-25D4-3C348F514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824574-25ED-E52F-6B0A-39B8C8B09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FD28-1BB3-4A3E-A1A5-1F1C60488EEE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4276C4-98CA-A8DD-39C4-4044F5473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D7EDD8B-BB47-F2F2-2014-152FF086F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BDD1-B5BE-4E6E-B1D0-876960207E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974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25CD9D-13F4-5A88-F3BA-991F644E1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A3B5F8-5D92-9742-2558-ED83FB2F56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3A38C7A-815B-8686-47C3-BD868D845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367024A-8000-29D7-48C1-0C49594F4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FD28-1BB3-4A3E-A1A5-1F1C60488EEE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300B6BB-F3ED-B173-CDB6-35BEA02C8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DF062E2-CB52-3032-FEC6-AF48F699C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BDD1-B5BE-4E6E-B1D0-876960207E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5833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78751D-E4D1-2490-B168-A77625AA5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F15186-4DA4-13B8-5308-8A79049F5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0E4E470-3256-28E0-E11D-496085144F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6AD2C7-4DB0-EA6C-2FE4-60CFD780D6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A615108-8D5E-DEF8-4A2D-747748B5A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2A707FD-139B-0BC1-6310-27A0C516E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FD28-1BB3-4A3E-A1A5-1F1C60488EEE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B010E0F-40E3-D3B4-1D8C-B5315234C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C04B993-9DAC-09AE-922B-6EC33B835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BDD1-B5BE-4E6E-B1D0-876960207E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637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78B9D3-7F7C-7557-71C9-296BC55B4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9265698-3517-EED5-E3BF-22543F9AF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FD28-1BB3-4A3E-A1A5-1F1C60488EEE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D54BB7E-0638-836F-E41E-59C15AB3F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B005D63-02C3-3652-7A35-9A8219047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BDD1-B5BE-4E6E-B1D0-876960207E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40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A79A1DF-EE34-610C-B8B0-9766CC0A0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FD28-1BB3-4A3E-A1A5-1F1C60488EEE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36D4A96-4A48-32EB-32B9-E67C5E8A6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12AD241-9A3B-0301-15C8-52B0669B5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BDD1-B5BE-4E6E-B1D0-876960207E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587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3E04E9-B91D-9EB4-2AD1-A6E4A71B1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A45587-C91B-9C94-B94B-75A0439ED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C2A939-D2BE-9DFB-F292-F5073AA02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C64B74-19D2-37AF-F052-C1D90C196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FD28-1BB3-4A3E-A1A5-1F1C60488EEE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F433E7-2C14-6B9A-5D41-52727A5BC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587D36C-2044-0E21-3366-44397BBFB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BDD1-B5BE-4E6E-B1D0-876960207E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8970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78EEE5-6C51-146F-BCF1-FF9B56D9E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5DDBB95-A1A1-9FDF-FC1E-42778E6CB4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068F03-F726-C1B0-6048-F67074703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C82B0EA-CA3B-D11F-DCC2-4EDF9E93D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FD28-1BB3-4A3E-A1A5-1F1C60488EEE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DCB9B6B-CCF2-A0B9-EAAA-6AE4FD33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221942-508A-B011-88E4-0E5284AE3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BDD1-B5BE-4E6E-B1D0-876960207E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7185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C4098A-EA3D-B6E6-D6F3-D0DEFB94D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0A637A1-ABFA-53FE-1414-4694BE6D34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D5D80F-559F-1933-50AA-D02920FFA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FD28-1BB3-4A3E-A1A5-1F1C60488EEE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D1DD96-9BAF-6447-556E-F7AED2C99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E47047-7B18-7FEC-6D87-57C7D727E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BDD1-B5BE-4E6E-B1D0-876960207E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508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B1FEC69-B8F4-098B-EE6D-7091A5738D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D52ADE1-2D7E-1B63-DACA-F9D9B1771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4C6483-6938-1CEC-43AD-35FCD110D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6FD28-1BB3-4A3E-A1A5-1F1C60488EEE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5D493C-AD96-52BF-152B-1E4935B5D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D49EF0-0404-885F-559A-C0BAA4560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4BDD1-B5BE-4E6E-B1D0-876960207E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145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B3B922F-34E5-36A3-4E39-EB9229EF4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9701DD5-0743-AFCA-69B6-DC1E3CBF6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8EB8473-91E2-1801-573E-69F26D3BA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86FD28-1BB3-4A3E-A1A5-1F1C60488EEE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C5A6-DF24-1237-DF38-2827A27E88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F635807-7BD4-CE24-7679-A9AF8B9E78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34BDD1-B5BE-4E6E-B1D0-876960207E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61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6BD305-FF76-5290-270B-D83703949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937" y="222636"/>
            <a:ext cx="10527527" cy="917839"/>
          </a:xfrm>
        </p:spPr>
        <p:txBody>
          <a:bodyPr>
            <a:normAutofit fontScale="90000"/>
          </a:bodyPr>
          <a:lstStyle/>
          <a:p>
            <a:r>
              <a:rPr lang="de-DE"/>
              <a:t>Listenplatz 1 	Marko Westphal</a:t>
            </a:r>
          </a:p>
        </p:txBody>
      </p:sp>
      <p:pic>
        <p:nvPicPr>
          <p:cNvPr id="5" name="Grafik 4" descr="Ein Bild, das Menschliches Gesicht, Person, Vorderkopf, Kinn enthält.&#10;&#10;KI-generierte Inhalte können fehlerhaft sein.">
            <a:extLst>
              <a:ext uri="{FF2B5EF4-FFF2-40B4-BE49-F238E27FC236}">
                <a16:creationId xmlns:a16="http://schemas.microsoft.com/office/drawing/2014/main" id="{B246AB7F-A4E2-4023-6A0C-52E2940184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620000"/>
            <a:ext cx="3360000" cy="5040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184C5BA-3825-D8D7-0EE5-D00D682C82A8}"/>
              </a:ext>
            </a:extLst>
          </p:cNvPr>
          <p:cNvSpPr txBox="1"/>
          <p:nvPr/>
        </p:nvSpPr>
        <p:spPr>
          <a:xfrm>
            <a:off x="6168957" y="2086171"/>
            <a:ext cx="484150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+mj-lt"/>
                <a:ea typeface="+mj-ea"/>
                <a:cs typeface="+mj-cs"/>
              </a:rPr>
              <a:t>“Zielstrebig und fair für ein erfolgreiches Miteinander“</a:t>
            </a:r>
          </a:p>
          <a:p>
            <a:endParaRPr lang="de-D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75BCF91-61D4-9737-3E09-35466AE88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792" y="5645186"/>
            <a:ext cx="29742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455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896B9-FD25-D573-23DB-D49146E21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35C121-39DA-32DF-09C9-6006211BD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937" y="222636"/>
            <a:ext cx="10527527" cy="917839"/>
          </a:xfrm>
        </p:spPr>
        <p:txBody>
          <a:bodyPr>
            <a:normAutofit fontScale="90000"/>
          </a:bodyPr>
          <a:lstStyle/>
          <a:p>
            <a:r>
              <a:rPr lang="de-DE"/>
              <a:t>Listenplatz 2 	Natalie Fiedler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B5B1518-C825-B022-84E4-8844E670C4E5}"/>
              </a:ext>
            </a:extLst>
          </p:cNvPr>
          <p:cNvSpPr txBox="1"/>
          <p:nvPr/>
        </p:nvSpPr>
        <p:spPr>
          <a:xfrm>
            <a:off x="4387273" y="2086171"/>
            <a:ext cx="780472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+mj-lt"/>
                <a:ea typeface="+mj-ea"/>
                <a:cs typeface="+mj-cs"/>
              </a:rPr>
              <a:t>“Transparenz und Engagement mit Herz – für Euch und unseren Standort, mit einer starken Gewerkschaft im Rücken“</a:t>
            </a:r>
          </a:p>
          <a:p>
            <a:endParaRPr lang="de-D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E2EA94E-9DEF-08EE-9B37-C6CF6D520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792" y="5645186"/>
            <a:ext cx="29742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 descr="Ein Bild, das Menschliches Gesicht, Person, Lächeln, Brille enthält.&#10;&#10;KI-generierte Inhalte können fehlerhaft sein.">
            <a:extLst>
              <a:ext uri="{FF2B5EF4-FFF2-40B4-BE49-F238E27FC236}">
                <a16:creationId xmlns:a16="http://schemas.microsoft.com/office/drawing/2014/main" id="{3C69D656-8793-8529-C1DD-B7D70FD45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620000"/>
            <a:ext cx="378000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438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E193B-7882-118A-C9FC-3A57BDA8E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FC6651-BE91-1F25-34B9-0E8E97F269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937" y="222636"/>
            <a:ext cx="10527527" cy="917839"/>
          </a:xfrm>
        </p:spPr>
        <p:txBody>
          <a:bodyPr>
            <a:normAutofit fontScale="90000"/>
          </a:bodyPr>
          <a:lstStyle/>
          <a:p>
            <a:r>
              <a:rPr lang="de-DE"/>
              <a:t>Listenplatz 3 	Werner Pfliegl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2C61FBE-B056-21F5-F04D-8B677B7F6A73}"/>
              </a:ext>
            </a:extLst>
          </p:cNvPr>
          <p:cNvSpPr txBox="1"/>
          <p:nvPr/>
        </p:nvSpPr>
        <p:spPr>
          <a:xfrm>
            <a:off x="6880157" y="1620000"/>
            <a:ext cx="48415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“Nach 42 Jahren bei Siemens weiß ich, wie entscheidend ein starker und verlässlicher Beistand im Unternehmen ist – besonders dann, wenn man selbst Unterstützung braucht. Ein vertrauensvoller und fairer Umgang miteinander liegt mir besonders am Herzen. Genau aus diesem Grund kandidiere ich erneut für das Amt des Betriebsrates: Um weiterhin Ihre Interessen engagiert und verantwortungsbewusst vertreten zu können“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0C72F71-A201-D804-6204-4A2AB5AFC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792" y="5645186"/>
            <a:ext cx="29742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 descr="Ein Bild, das Menschliches Gesicht, Person, Kleidung, Lächeln enthält.&#10;&#10;KI-generierte Inhalte können fehlerhaft sein.">
            <a:extLst>
              <a:ext uri="{FF2B5EF4-FFF2-40B4-BE49-F238E27FC236}">
                <a16:creationId xmlns:a16="http://schemas.microsoft.com/office/drawing/2014/main" id="{6EC4AA1B-C935-867C-228F-3AA268A64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32" y="1620000"/>
            <a:ext cx="6244918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583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EC23F-259C-1CA5-4805-5846B9090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A12870-EE4B-CAF9-137F-DB0A7B4BEE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937" y="222636"/>
            <a:ext cx="10527527" cy="917839"/>
          </a:xfrm>
        </p:spPr>
        <p:txBody>
          <a:bodyPr>
            <a:normAutofit fontScale="90000"/>
          </a:bodyPr>
          <a:lstStyle/>
          <a:p>
            <a:r>
              <a:rPr lang="de-DE"/>
              <a:t>Listenplatz 4 Michael Bezold 	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AC1A7A4-DDF9-AF36-A9AC-BBBC3A83ECEB}"/>
              </a:ext>
            </a:extLst>
          </p:cNvPr>
          <p:cNvSpPr txBox="1"/>
          <p:nvPr/>
        </p:nvSpPr>
        <p:spPr>
          <a:xfrm>
            <a:off x="5975927" y="2086171"/>
            <a:ext cx="613294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+mj-lt"/>
                <a:ea typeface="+mj-ea"/>
                <a:cs typeface="+mj-cs"/>
              </a:rPr>
              <a:t>“Kompetent, Hilfsbereit, Durchsetzungsstark - für Euch, für Allach“</a:t>
            </a:r>
          </a:p>
          <a:p>
            <a:endParaRPr lang="de-D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BC47475-8C6C-320A-540E-758A2A37D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792" y="5645186"/>
            <a:ext cx="29742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 descr="Ein Bild, das Himmel, Person, draußen, Fahrzeug enthält.&#10;&#10;KI-generierte Inhalte können fehlerhaft sein.">
            <a:extLst>
              <a:ext uri="{FF2B5EF4-FFF2-40B4-BE49-F238E27FC236}">
                <a16:creationId xmlns:a16="http://schemas.microsoft.com/office/drawing/2014/main" id="{9C840E0E-464C-043A-9C52-D2A7442CD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9" r="8161"/>
          <a:stretch>
            <a:fillRect/>
          </a:stretch>
        </p:blipFill>
        <p:spPr>
          <a:xfrm>
            <a:off x="360000" y="1620000"/>
            <a:ext cx="5117664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17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7237C-062D-72F3-E8DA-712262395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FE6458-8129-0895-D57B-4EBD3C84D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937" y="222636"/>
            <a:ext cx="10527527" cy="917839"/>
          </a:xfrm>
        </p:spPr>
        <p:txBody>
          <a:bodyPr>
            <a:normAutofit fontScale="90000"/>
          </a:bodyPr>
          <a:lstStyle/>
          <a:p>
            <a:r>
              <a:rPr lang="de-DE"/>
              <a:t>Listenplatz 5 	Klaus-Dieter Weber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FB3E463-272C-A5FC-D69E-14043C93E8E7}"/>
              </a:ext>
            </a:extLst>
          </p:cNvPr>
          <p:cNvSpPr txBox="1"/>
          <p:nvPr/>
        </p:nvSpPr>
        <p:spPr>
          <a:xfrm>
            <a:off x="6168957" y="2086171"/>
            <a:ext cx="4841507" cy="36933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dirty="0"/>
              <a:t>“Nach 48 Jahren bei Siemens in verschiedenen Gremien weiß ich, wie entscheidend ein starker Betriebsrat im Unternehmen ist, besonders dann, wenn es um die Unterstützung der Kolleginnen und Kollegen geht. </a:t>
            </a:r>
          </a:p>
          <a:p>
            <a:r>
              <a:rPr lang="de-DE" dirty="0"/>
              <a:t>Ein vertrauensvoller, fairer und lösungsorientierter Umgang miteinander liegt mir besonders am Herzen. Darum kandidiere ich erneut für das Amt des Betriebsrates: Um weiterhin die  Interessen der Belegschaft engagiert und verantwortungsbewusst vertreten zu können“</a:t>
            </a:r>
          </a:p>
          <a:p>
            <a:endParaRPr lang="de-D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7312E3-A027-423A-A263-4007F73BD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792" y="5645186"/>
            <a:ext cx="29742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 descr="Ein Bild, das Menschliches Gesicht, Person, Lächeln, Vorderkopf enthält.&#10;&#10;KI-generierte Inhalte können fehlerhaft sein.">
            <a:extLst>
              <a:ext uri="{FF2B5EF4-FFF2-40B4-BE49-F238E27FC236}">
                <a16:creationId xmlns:a16="http://schemas.microsoft.com/office/drawing/2014/main" id="{264D74E5-C2BA-C947-A170-F6892781F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620000"/>
            <a:ext cx="3863675" cy="474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54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F850E-E08C-7CE0-0F8A-FB0AA3EE4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352A9D-44DE-9B95-1BA4-F821036C2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937" y="222636"/>
            <a:ext cx="10527527" cy="917839"/>
          </a:xfrm>
        </p:spPr>
        <p:txBody>
          <a:bodyPr>
            <a:normAutofit fontScale="90000"/>
          </a:bodyPr>
          <a:lstStyle/>
          <a:p>
            <a:r>
              <a:rPr lang="de-DE"/>
              <a:t>Listenplatz 6 	Josef </a:t>
            </a:r>
            <a:r>
              <a:rPr lang="de-DE" err="1"/>
              <a:t>Eidelsburger</a:t>
            </a:r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F8A3770-2EC4-A7A9-3131-F8CB4151A9CE}"/>
              </a:ext>
            </a:extLst>
          </p:cNvPr>
          <p:cNvSpPr txBox="1"/>
          <p:nvPr/>
        </p:nvSpPr>
        <p:spPr>
          <a:xfrm>
            <a:off x="6168957" y="2086171"/>
            <a:ext cx="48415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+mj-lt"/>
                <a:ea typeface="+mj-ea"/>
                <a:cs typeface="+mj-cs"/>
              </a:rPr>
              <a:t>“Verantwortung als Betriebsrat übernehmen“</a:t>
            </a:r>
          </a:p>
          <a:p>
            <a:endParaRPr lang="de-D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434B5F-68B4-F02B-9271-3FD6AFB2E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792" y="5645186"/>
            <a:ext cx="29742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 descr="Ein Bild, das Person, Kleidung, Menschliches Gesicht, Mann enthält.&#10;&#10;KI-generierte Inhalte können fehlerhaft sein.">
            <a:extLst>
              <a:ext uri="{FF2B5EF4-FFF2-40B4-BE49-F238E27FC236}">
                <a16:creationId xmlns:a16="http://schemas.microsoft.com/office/drawing/2014/main" id="{210A95A8-9C00-AC21-A088-E18FFD384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21" y="2321592"/>
            <a:ext cx="3279353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338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C0F64-2A95-A8A9-9C82-6DED91824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32CE69-E268-DEAB-6CB1-F628B42AF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937" y="222636"/>
            <a:ext cx="10527527" cy="917839"/>
          </a:xfrm>
        </p:spPr>
        <p:txBody>
          <a:bodyPr>
            <a:normAutofit fontScale="90000"/>
          </a:bodyPr>
          <a:lstStyle/>
          <a:p>
            <a:r>
              <a:rPr lang="de-DE"/>
              <a:t>Listenplatz 7 	Anke Schielke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68C3E26-F6A9-BA29-EBBF-B6467178ECE0}"/>
              </a:ext>
            </a:extLst>
          </p:cNvPr>
          <p:cNvSpPr txBox="1"/>
          <p:nvPr/>
        </p:nvSpPr>
        <p:spPr>
          <a:xfrm>
            <a:off x="4802909" y="2086171"/>
            <a:ext cx="62075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“IG Metall: Deine Stimme, Deine Zukunft! Unterstütze unsere </a:t>
            </a:r>
            <a:r>
              <a:rPr lang="de-DE" b="1" dirty="0"/>
              <a:t>Liste IG – Metall!!!</a:t>
            </a:r>
            <a:endParaRPr lang="de-DE" dirty="0"/>
          </a:p>
          <a:p>
            <a:r>
              <a:rPr lang="de-DE" b="1" dirty="0"/>
              <a:t>Warum?</a:t>
            </a:r>
            <a:r>
              <a:rPr lang="de-DE" dirty="0"/>
              <a:t> Dank IG Metall Tarifvertrag erhältst Du Urlaubs- und Weihnachtsgeld, </a:t>
            </a:r>
          </a:p>
          <a:p>
            <a:r>
              <a:rPr lang="de-DE" dirty="0"/>
              <a:t>T-ZUG Sonderzahlungen. Regelmäßige – von der IG Metall – verhandelte Entgelterhöhungen.</a:t>
            </a:r>
          </a:p>
          <a:p>
            <a:r>
              <a:rPr lang="de-DE" b="1" dirty="0"/>
              <a:t>Warum?</a:t>
            </a:r>
            <a:r>
              <a:rPr lang="de-DE" dirty="0"/>
              <a:t>  Der verhandelte Tarifvertrag für Zeitarbeitskräfte bringt für Mitglieder der IG Metall zusätzliches Urlaubs- und Weihnachtsgeld.</a:t>
            </a:r>
          </a:p>
          <a:p>
            <a:r>
              <a:rPr lang="de-DE" dirty="0"/>
              <a:t>Ich arbeite als Teamassistenz im BR Büro und bin stellv. Mitglied in der Schwerbehindertenvertretung an unserem Standort“</a:t>
            </a:r>
          </a:p>
          <a:p>
            <a:endParaRPr lang="de-D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5D8C56-EBAC-A2C2-CD21-C253ADB08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792" y="5645186"/>
            <a:ext cx="29742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 descr="Ein Bild, das Menschliches Gesicht, Person, Lächeln, Schal enthält.&#10;&#10;KI-generierte Inhalte können fehlerhaft sein.">
            <a:extLst>
              <a:ext uri="{FF2B5EF4-FFF2-40B4-BE49-F238E27FC236}">
                <a16:creationId xmlns:a16="http://schemas.microsoft.com/office/drawing/2014/main" id="{33402A7A-A96B-42B5-121D-8BE8CEEC1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620000"/>
            <a:ext cx="3440559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004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FB39D-DE7B-E45F-504A-56026DA62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A2BCA5-2147-6A69-159F-D0350BFE8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937" y="222636"/>
            <a:ext cx="10527527" cy="917839"/>
          </a:xfrm>
        </p:spPr>
        <p:txBody>
          <a:bodyPr>
            <a:normAutofit fontScale="90000"/>
          </a:bodyPr>
          <a:lstStyle/>
          <a:p>
            <a:r>
              <a:rPr lang="de-DE"/>
              <a:t>Listenplatz 8 	Ulrich Czerny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0D30DA3-2CFE-8506-7D5B-64FBF9298DF6}"/>
              </a:ext>
            </a:extLst>
          </p:cNvPr>
          <p:cNvSpPr txBox="1"/>
          <p:nvPr/>
        </p:nvSpPr>
        <p:spPr>
          <a:xfrm>
            <a:off x="4488873" y="2086171"/>
            <a:ext cx="734312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latin typeface="+mj-lt"/>
                <a:ea typeface="+mj-ea"/>
                <a:cs typeface="+mj-cs"/>
              </a:rPr>
              <a:t>“Sicher arbeiten, auf Augenhöhe begegnen, gemeinsam für ein starkes Miteinander“</a:t>
            </a:r>
          </a:p>
          <a:p>
            <a:endParaRPr lang="de-D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A175C1-BFDF-236B-2F12-D185D5AC2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792" y="5645186"/>
            <a:ext cx="29742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 descr="Ein Bild, das Menschliches Gesicht, Person, Lächeln, Kinn enthält.&#10;&#10;KI-generierte Inhalte können fehlerhaft sein.">
            <a:extLst>
              <a:ext uri="{FF2B5EF4-FFF2-40B4-BE49-F238E27FC236}">
                <a16:creationId xmlns:a16="http://schemas.microsoft.com/office/drawing/2014/main" id="{927155F7-9D7E-7E49-B462-B585151ED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620000"/>
            <a:ext cx="3353214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28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D37C1-E90B-B65A-7F05-815FE34B2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1A38CA-DBC3-42F5-FB21-89EA4868D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937" y="222636"/>
            <a:ext cx="10527527" cy="917839"/>
          </a:xfrm>
        </p:spPr>
        <p:txBody>
          <a:bodyPr>
            <a:normAutofit fontScale="90000"/>
          </a:bodyPr>
          <a:lstStyle/>
          <a:p>
            <a:r>
              <a:rPr lang="de-DE"/>
              <a:t>Listenplatz 9 	Thomas Keller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FBE889C-2BBB-A6E2-25B2-FBD3212BBC5B}"/>
              </a:ext>
            </a:extLst>
          </p:cNvPr>
          <p:cNvSpPr txBox="1"/>
          <p:nvPr/>
        </p:nvSpPr>
        <p:spPr>
          <a:xfrm>
            <a:off x="6168957" y="2086171"/>
            <a:ext cx="590297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+mj-lt"/>
                <a:ea typeface="+mj-ea"/>
                <a:cs typeface="+mj-cs"/>
              </a:rPr>
              <a:t>“Ein offenes Ohr für Jeden, Hilfsbereit zu Jederzeit, </a:t>
            </a:r>
            <a:br>
              <a:rPr lang="de-DE" sz="4000" dirty="0">
                <a:latin typeface="+mj-lt"/>
                <a:ea typeface="+mj-ea"/>
                <a:cs typeface="+mj-cs"/>
              </a:rPr>
            </a:br>
            <a:r>
              <a:rPr lang="de-DE" sz="4000" dirty="0">
                <a:latin typeface="+mj-lt"/>
                <a:ea typeface="+mj-ea"/>
                <a:cs typeface="+mj-cs"/>
              </a:rPr>
              <a:t>für ein Kollegiales und Respektvolles Miteinander“</a:t>
            </a:r>
          </a:p>
          <a:p>
            <a:endParaRPr lang="de-D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ECEC103-2613-2CA5-05E0-195CA1450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792" y="5645186"/>
            <a:ext cx="29742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 descr="Ein Bild, das Menschliches Gesicht, Person, Kleidung, Bart enthält.&#10;&#10;KI-generierte Inhalte können fehlerhaft sein.">
            <a:extLst>
              <a:ext uri="{FF2B5EF4-FFF2-40B4-BE49-F238E27FC236}">
                <a16:creationId xmlns:a16="http://schemas.microsoft.com/office/drawing/2014/main" id="{A8318A2C-DC63-AD8B-8AD7-204B67755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620000"/>
            <a:ext cx="5599414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47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9308-610C-A934-4286-C7FFB100F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21E9CA-EF18-DE6B-56F2-C23588D90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937" y="222636"/>
            <a:ext cx="10527527" cy="917839"/>
          </a:xfrm>
        </p:spPr>
        <p:txBody>
          <a:bodyPr>
            <a:normAutofit fontScale="90000"/>
          </a:bodyPr>
          <a:lstStyle/>
          <a:p>
            <a:r>
              <a:rPr lang="de-DE" dirty="0"/>
              <a:t>Listenplatz 10 Erol </a:t>
            </a:r>
            <a:r>
              <a:rPr lang="de-DE" dirty="0" err="1"/>
              <a:t>Cayci</a:t>
            </a: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278B05B-3E34-A75C-A74C-315B4840F343}"/>
              </a:ext>
            </a:extLst>
          </p:cNvPr>
          <p:cNvSpPr txBox="1"/>
          <p:nvPr/>
        </p:nvSpPr>
        <p:spPr>
          <a:xfrm>
            <a:off x="6113541" y="2086171"/>
            <a:ext cx="602304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latin typeface="+mj-lt"/>
                <a:ea typeface="+mj-ea"/>
                <a:cs typeface="+mj-cs"/>
              </a:rPr>
              <a:t>“IG Metall wählen heißt: klare Ziele, faire Entscheidungen und ein starkes Miteinander. Gemeinsam setzen wir uns für gute Arbeitsbedingungen, Respekt und eine sichere Zukunft ein“</a:t>
            </a:r>
          </a:p>
          <a:p>
            <a:endParaRPr lang="de-D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B2B156-8EEF-CAAF-A98C-57B07FD2B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792" y="5645186"/>
            <a:ext cx="2974219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 descr="Ein Bild, das Menschliches Gesicht, Mann, Person, Lächeln enthält.&#10;&#10;KI-generierte Inhalte können fehlerhaft sein.">
            <a:extLst>
              <a:ext uri="{FF2B5EF4-FFF2-40B4-BE49-F238E27FC236}">
                <a16:creationId xmlns:a16="http://schemas.microsoft.com/office/drawing/2014/main" id="{471DB6F1-C3DD-99AA-846A-DC2754C67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620000"/>
            <a:ext cx="450240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09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d258917-277f-42cd-a3cd-14c4e9ee58bc}" enabled="1" method="Standard" siteId="{38ae3bcd-9579-4fd4-adda-b42e1495d55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</Words>
  <Application>Microsoft Office PowerPoint</Application>
  <PresentationFormat>Breitbild</PresentationFormat>
  <Paragraphs>25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</vt:lpstr>
      <vt:lpstr>Listenplatz 1  Marko Westphal</vt:lpstr>
      <vt:lpstr>Listenplatz 2  Natalie Fiedler</vt:lpstr>
      <vt:lpstr>Listenplatz 3  Werner Pfliegl</vt:lpstr>
      <vt:lpstr>Listenplatz 4 Michael Bezold  </vt:lpstr>
      <vt:lpstr>Listenplatz 5  Klaus-Dieter Weber</vt:lpstr>
      <vt:lpstr>Listenplatz 6  Josef Eidelsburger</vt:lpstr>
      <vt:lpstr>Listenplatz 7  Anke Schielke</vt:lpstr>
      <vt:lpstr>Listenplatz 8  Ulrich Czerny</vt:lpstr>
      <vt:lpstr>Listenplatz 9  Thomas Keller</vt:lpstr>
      <vt:lpstr>Listenplatz 10 Erol Cayci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Bezold, Michael (SMO RS LMC EN LM IN DC)</dc:creator>
  <cp:lastModifiedBy>Schuett, Nina</cp:lastModifiedBy>
  <cp:revision>2</cp:revision>
  <dcterms:created xsi:type="dcterms:W3CDTF">2026-02-24T09:38:01Z</dcterms:created>
  <dcterms:modified xsi:type="dcterms:W3CDTF">2026-02-25T08:13:23Z</dcterms:modified>
</cp:coreProperties>
</file>